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3" r:id="rId3"/>
    <p:sldId id="264" r:id="rId4"/>
    <p:sldId id="266" r:id="rId5"/>
    <p:sldId id="267" r:id="rId6"/>
    <p:sldId id="268" r:id="rId7"/>
    <p:sldId id="269" r:id="rId8"/>
    <p:sldId id="270" r:id="rId9"/>
    <p:sldId id="272" r:id="rId10"/>
    <p:sldId id="273" r:id="rId11"/>
    <p:sldId id="275" r:id="rId12"/>
    <p:sldId id="276" r:id="rId13"/>
    <p:sldId id="274" r:id="rId14"/>
    <p:sldId id="278" r:id="rId15"/>
    <p:sldId id="279" r:id="rId16"/>
    <p:sldId id="280" r:id="rId17"/>
    <p:sldId id="281" r:id="rId18"/>
    <p:sldId id="282" r:id="rId19"/>
    <p:sldId id="283" r:id="rId20"/>
    <p:sldId id="277" r:id="rId21"/>
    <p:sldId id="290" r:id="rId22"/>
    <p:sldId id="291" r:id="rId23"/>
    <p:sldId id="292" r:id="rId24"/>
    <p:sldId id="284" r:id="rId25"/>
    <p:sldId id="293" r:id="rId26"/>
    <p:sldId id="298" r:id="rId27"/>
    <p:sldId id="296" r:id="rId28"/>
    <p:sldId id="297" r:id="rId29"/>
    <p:sldId id="294" r:id="rId30"/>
    <p:sldId id="295" r:id="rId31"/>
    <p:sldId id="285" r:id="rId32"/>
    <p:sldId id="286" r:id="rId33"/>
    <p:sldId id="288" r:id="rId34"/>
    <p:sldId id="289" r:id="rId35"/>
    <p:sldId id="287" r:id="rId36"/>
    <p:sldId id="299" r:id="rId37"/>
    <p:sldId id="261" r:id="rId3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A827"/>
    <a:srgbClr val="E0AC3A"/>
    <a:srgbClr val="F8E992"/>
    <a:srgbClr val="EDE993"/>
    <a:srgbClr val="2DE6F1"/>
    <a:srgbClr val="2DC5F1"/>
    <a:srgbClr val="2D92F1"/>
    <a:srgbClr val="EFB63F"/>
    <a:srgbClr val="FFC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4" autoAdjust="0"/>
    <p:restoredTop sz="94599" autoAdjust="0"/>
  </p:normalViewPr>
  <p:slideViewPr>
    <p:cSldViewPr snapToObjects="1">
      <p:cViewPr varScale="1">
        <p:scale>
          <a:sx n="115" d="100"/>
          <a:sy n="115" d="100"/>
        </p:scale>
        <p:origin x="27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6858000"/>
          </a:xfrm>
          <a:prstGeom prst="rect">
            <a:avLst/>
          </a:prstGeom>
        </p:spPr>
      </p:pic>
      <p:sp>
        <p:nvSpPr>
          <p:cNvPr id="13" name="Title 12"/>
          <p:cNvSpPr>
            <a:spLocks noGrp="1"/>
          </p:cNvSpPr>
          <p:nvPr>
            <p:ph type="title" hasCustomPrompt="1"/>
          </p:nvPr>
        </p:nvSpPr>
        <p:spPr>
          <a:xfrm>
            <a:off x="590392" y="1724977"/>
            <a:ext cx="6566840" cy="654923"/>
          </a:xfrm>
          <a:prstGeom prst="rect">
            <a:avLst/>
          </a:prstGeom>
          <a:effectLst>
            <a:outerShdw dist="25400" dir="5400000" algn="tl" rotWithShape="0">
              <a:srgbClr val="841A07">
                <a:alpha val="50000"/>
              </a:srgbClr>
            </a:outerShdw>
          </a:effectLst>
        </p:spPr>
        <p:txBody>
          <a:bodyPr wrap="square">
            <a:spAutoFit/>
          </a:bodyPr>
          <a:lstStyle>
            <a:lvl1pPr algn="l">
              <a:defRPr lang="en-US" sz="4100" dirty="0">
                <a:solidFill>
                  <a:schemeClr val="bg1"/>
                </a:solidFill>
                <a:latin typeface="Trebuchet MS"/>
                <a:ea typeface="+mn-ea"/>
                <a:cs typeface="+mn-cs"/>
              </a:defRPr>
            </a:lvl1pPr>
          </a:lstStyle>
          <a:p>
            <a:pPr marL="0" lvl="0" algn="l">
              <a:lnSpc>
                <a:spcPct val="87000"/>
              </a:lnSpc>
            </a:pPr>
            <a:r>
              <a:rPr lang="en-US" dirty="0" smtClean="0"/>
              <a:t>Click to edit title</a:t>
            </a:r>
            <a:endParaRPr lang="en-US" dirty="0"/>
          </a:p>
        </p:txBody>
      </p:sp>
      <p:pic>
        <p:nvPicPr>
          <p:cNvPr id="14" name="Picture 13" descr="epam-powered.png"/>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7956376" y="6093339"/>
            <a:ext cx="893115" cy="359997"/>
          </a:xfrm>
          <a:prstGeom prst="rect">
            <a:avLst/>
          </a:prstGeom>
        </p:spPr>
      </p:pic>
      <p:sp>
        <p:nvSpPr>
          <p:cNvPr id="20" name="Text Placeholder 18"/>
          <p:cNvSpPr>
            <a:spLocks noGrp="1"/>
          </p:cNvSpPr>
          <p:nvPr>
            <p:ph type="body" sz="quarter" idx="10" hasCustomPrompt="1"/>
          </p:nvPr>
        </p:nvSpPr>
        <p:spPr>
          <a:xfrm>
            <a:off x="612648" y="4400445"/>
            <a:ext cx="3463008" cy="477054"/>
          </a:xfrm>
          <a:prstGeom prst="rect">
            <a:avLst/>
          </a:prstGeom>
          <a:noFill/>
        </p:spPr>
        <p:txBody>
          <a:bodyPr wrap="square" rtlCol="0">
            <a:spAutoFit/>
          </a:bodyPr>
          <a:lstStyle>
            <a:lvl1pPr marL="0" indent="0">
              <a:buNone/>
              <a:defRPr lang="en-US" sz="2500" baseline="0" dirty="0">
                <a:solidFill>
                  <a:srgbClr val="FFFFFF"/>
                </a:solidFill>
                <a:latin typeface="Trebuchet MS"/>
                <a:cs typeface="Trebuchet MS"/>
              </a:defRPr>
            </a:lvl1pPr>
          </a:lstStyle>
          <a:p>
            <a:pPr marL="0" lvl="0"/>
            <a:r>
              <a:rPr lang="en-US" dirty="0" err="1" smtClean="0"/>
              <a:t>Lastname</a:t>
            </a:r>
            <a:r>
              <a:rPr lang="en-US" dirty="0" smtClean="0"/>
              <a:t> </a:t>
            </a:r>
            <a:r>
              <a:rPr lang="en-US" dirty="0" err="1" smtClean="0"/>
              <a:t>Firstname</a:t>
            </a:r>
            <a:endParaRPr lang="en-US" dirty="0"/>
          </a:p>
        </p:txBody>
      </p:sp>
      <p:sp>
        <p:nvSpPr>
          <p:cNvPr id="23" name="Text Placeholder 21"/>
          <p:cNvSpPr>
            <a:spLocks noGrp="1"/>
          </p:cNvSpPr>
          <p:nvPr>
            <p:ph type="body" sz="quarter" idx="11" hasCustomPrompt="1"/>
          </p:nvPr>
        </p:nvSpPr>
        <p:spPr>
          <a:xfrm>
            <a:off x="603504" y="4965192"/>
            <a:ext cx="2102136" cy="353943"/>
          </a:xfrm>
          <a:prstGeom prst="rect">
            <a:avLst/>
          </a:prstGeom>
          <a:noFill/>
        </p:spPr>
        <p:txBody>
          <a:bodyPr wrap="none" rtlCol="0">
            <a:spAutoFit/>
          </a:bodyPr>
          <a:lstStyle>
            <a:lvl1pPr marL="0" indent="0">
              <a:buNone/>
              <a:defRPr lang="en-US" sz="1700" i="1" baseline="0" dirty="0">
                <a:solidFill>
                  <a:srgbClr val="2DE6F1"/>
                </a:solidFill>
                <a:latin typeface="Trebuchet MS"/>
                <a:cs typeface="Trebuchet MS"/>
              </a:defRPr>
            </a:lvl1pPr>
          </a:lstStyle>
          <a:p>
            <a:pPr marL="0" lvl="0"/>
            <a:r>
              <a:rPr lang="en-US" dirty="0" smtClean="0"/>
              <a:t>Title, Organization</a:t>
            </a:r>
            <a:endParaRPr lang="en-US" dirty="0"/>
          </a:p>
        </p:txBody>
      </p:sp>
      <p:pic>
        <p:nvPicPr>
          <p:cNvPr id="4" name="Picture 3" descr="Untitled-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0395" y="495179"/>
            <a:ext cx="1907812" cy="29492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528" y="260648"/>
            <a:ext cx="8494720" cy="523220"/>
          </a:xfrm>
          <a:prstGeom prst="rect">
            <a:avLst/>
          </a:prstGeom>
          <a:noFill/>
        </p:spPr>
        <p:txBody>
          <a:bodyPr wrap="square" rtlCol="0">
            <a:spAutoFit/>
          </a:bodyPr>
          <a:lstStyle>
            <a:lvl1pPr>
              <a:defRPr lang="en-US" sz="2800" b="1">
                <a:solidFill>
                  <a:schemeClr val="bg1"/>
                </a:solidFill>
                <a:latin typeface="Trebuchet MS" pitchFamily="34" charset="0"/>
                <a:ea typeface="+mn-ea"/>
                <a:cs typeface="Arial" pitchFamily="34" charset="0"/>
              </a:defRPr>
            </a:lvl1pPr>
          </a:lstStyle>
          <a:p>
            <a:pPr marL="0" lvl="0" algn="l"/>
            <a:r>
              <a:rPr lang="en-US" dirty="0" smtClean="0"/>
              <a:t>Click to edit title</a:t>
            </a:r>
            <a:endParaRPr lang="en-US" dirty="0"/>
          </a:p>
        </p:txBody>
      </p:sp>
      <p:sp>
        <p:nvSpPr>
          <p:cNvPr id="3" name="Rectangle 2"/>
          <p:cNvSpPr/>
          <p:nvPr userDrawn="1"/>
        </p:nvSpPr>
        <p:spPr>
          <a:xfrm>
            <a:off x="0" y="1028733"/>
            <a:ext cx="9144000" cy="5472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Untitled-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528" y="6563790"/>
            <a:ext cx="1440160" cy="222633"/>
          </a:xfrm>
          <a:prstGeom prst="rect">
            <a:avLst/>
          </a:prstGeom>
        </p:spPr>
      </p:pic>
    </p:spTree>
    <p:extLst>
      <p:ext uri="{BB962C8B-B14F-4D97-AF65-F5344CB8AC3E}">
        <p14:creationId xmlns:p14="http://schemas.microsoft.com/office/powerpoint/2010/main" val="428215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75000" y="0"/>
            <a:ext cx="10972800" cy="6858000"/>
          </a:xfrm>
          <a:prstGeom prst="rect">
            <a:avLst/>
          </a:prstGeom>
        </p:spPr>
      </p:pic>
      <p:sp>
        <p:nvSpPr>
          <p:cNvPr id="7" name="TextBox 6"/>
          <p:cNvSpPr txBox="1">
            <a:spLocks/>
          </p:cNvSpPr>
          <p:nvPr userDrawn="1"/>
        </p:nvSpPr>
        <p:spPr>
          <a:xfrm>
            <a:off x="755576" y="2372883"/>
            <a:ext cx="184666" cy="369332"/>
          </a:xfrm>
          <a:prstGeom prst="rect">
            <a:avLst/>
          </a:prstGeom>
          <a:noFill/>
        </p:spPr>
        <p:txBody>
          <a:bodyPr wrap="none" rtlCol="0">
            <a:spAutoFit/>
          </a:bodyPr>
          <a:lstStyle/>
          <a:p>
            <a:endParaRPr lang="en-US" dirty="0">
              <a:solidFill>
                <a:schemeClr val="bg1"/>
              </a:solidFill>
            </a:endParaRPr>
          </a:p>
        </p:txBody>
      </p:sp>
      <p:sp>
        <p:nvSpPr>
          <p:cNvPr id="8" name="Rectangle 7"/>
          <p:cNvSpPr/>
          <p:nvPr userDrawn="1"/>
        </p:nvSpPr>
        <p:spPr>
          <a:xfrm>
            <a:off x="590392" y="1570823"/>
            <a:ext cx="6573896" cy="792140"/>
          </a:xfrm>
          <a:prstGeom prst="rect">
            <a:avLst/>
          </a:prstGeom>
          <a:effectLst>
            <a:outerShdw dist="25400" dir="5400000" algn="tl" rotWithShape="0">
              <a:srgbClr val="841A07">
                <a:alpha val="50000"/>
              </a:srgbClr>
            </a:outerShdw>
          </a:effectLst>
        </p:spPr>
        <p:txBody>
          <a:bodyPr wrap="square">
            <a:spAutoFit/>
          </a:bodyPr>
          <a:lstStyle/>
          <a:p>
            <a:pPr>
              <a:lnSpc>
                <a:spcPct val="87000"/>
              </a:lnSpc>
            </a:pPr>
            <a:r>
              <a:rPr lang="en-US" sz="5100" b="1" dirty="0" smtClean="0">
                <a:solidFill>
                  <a:schemeClr val="bg1"/>
                </a:solidFill>
                <a:latin typeface="Trebuchet MS"/>
              </a:rPr>
              <a:t>Thank You</a:t>
            </a:r>
            <a:endParaRPr lang="en-US" sz="5100" b="1" dirty="0">
              <a:solidFill>
                <a:schemeClr val="bg1"/>
              </a:solidFill>
              <a:latin typeface="Trebuchet MS"/>
            </a:endParaRPr>
          </a:p>
        </p:txBody>
      </p:sp>
      <p:pic>
        <p:nvPicPr>
          <p:cNvPr id="12" name="Picture 11" descr="icon-in.png"/>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697680" y="5023551"/>
            <a:ext cx="360000" cy="359997"/>
          </a:xfrm>
          <a:prstGeom prst="rect">
            <a:avLst/>
          </a:prstGeom>
        </p:spPr>
      </p:pic>
      <p:pic>
        <p:nvPicPr>
          <p:cNvPr id="18" name="Picture 17" descr="epam-powered.png"/>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7956376" y="6093339"/>
            <a:ext cx="893115" cy="359997"/>
          </a:xfrm>
          <a:prstGeom prst="rect">
            <a:avLst/>
          </a:prstGeom>
        </p:spPr>
      </p:pic>
      <p:pic>
        <p:nvPicPr>
          <p:cNvPr id="19" name="Picture 18" descr="icon-mail.png"/>
          <p:cNvPicPr>
            <a:picLocks/>
          </p:cNvPicPr>
          <p:nvPr userDrawn="1"/>
        </p:nvPicPr>
        <p:blipFill>
          <a:blip r:embed="rId5" cstate="print">
            <a:extLst>
              <a:ext uri="{28A0092B-C50C-407E-A947-70E740481C1C}">
                <a14:useLocalDpi xmlns:a14="http://schemas.microsoft.com/office/drawing/2010/main" val="0"/>
              </a:ext>
            </a:extLst>
          </a:blip>
          <a:stretch>
            <a:fillRect/>
          </a:stretch>
        </p:blipFill>
        <p:spPr>
          <a:xfrm>
            <a:off x="691561" y="4244127"/>
            <a:ext cx="360000" cy="359997"/>
          </a:xfrm>
          <a:prstGeom prst="rect">
            <a:avLst/>
          </a:prstGeom>
        </p:spPr>
      </p:pic>
      <p:pic>
        <p:nvPicPr>
          <p:cNvPr id="21" name="Picture 20" descr="icon-blog.png"/>
          <p:cNvPicPr>
            <a:picLocks/>
          </p:cNvPicPr>
          <p:nvPr userDrawn="1"/>
        </p:nvPicPr>
        <p:blipFill>
          <a:blip r:embed="rId6" cstate="print">
            <a:extLst>
              <a:ext uri="{28A0092B-C50C-407E-A947-70E740481C1C}">
                <a14:useLocalDpi xmlns:a14="http://schemas.microsoft.com/office/drawing/2010/main" val="0"/>
              </a:ext>
            </a:extLst>
          </a:blip>
          <a:stretch>
            <a:fillRect/>
          </a:stretch>
        </p:blipFill>
        <p:spPr>
          <a:xfrm>
            <a:off x="694944" y="5805264"/>
            <a:ext cx="360000" cy="359997"/>
          </a:xfrm>
          <a:prstGeom prst="rect">
            <a:avLst/>
          </a:prstGeom>
        </p:spPr>
      </p:pic>
      <p:sp>
        <p:nvSpPr>
          <p:cNvPr id="25" name="Text Placeholder 18"/>
          <p:cNvSpPr>
            <a:spLocks noGrp="1"/>
          </p:cNvSpPr>
          <p:nvPr>
            <p:ph type="body" sz="quarter" idx="10" hasCustomPrompt="1"/>
          </p:nvPr>
        </p:nvSpPr>
        <p:spPr>
          <a:xfrm>
            <a:off x="604936" y="2708920"/>
            <a:ext cx="3463008" cy="477054"/>
          </a:xfrm>
          <a:prstGeom prst="rect">
            <a:avLst/>
          </a:prstGeom>
          <a:noFill/>
        </p:spPr>
        <p:txBody>
          <a:bodyPr wrap="square" rtlCol="0">
            <a:spAutoFit/>
          </a:bodyPr>
          <a:lstStyle>
            <a:lvl1pPr marL="0" indent="0">
              <a:buNone/>
              <a:defRPr lang="en-US" sz="2500" baseline="0" dirty="0">
                <a:solidFill>
                  <a:srgbClr val="FFFFFF"/>
                </a:solidFill>
                <a:latin typeface="Trebuchet MS"/>
                <a:cs typeface="Trebuchet MS"/>
              </a:defRPr>
            </a:lvl1pPr>
          </a:lstStyle>
          <a:p>
            <a:pPr marL="0" lvl="0"/>
            <a:r>
              <a:rPr lang="en-US" dirty="0" err="1" smtClean="0"/>
              <a:t>Lastname</a:t>
            </a:r>
            <a:r>
              <a:rPr lang="en-US" dirty="0" smtClean="0"/>
              <a:t> </a:t>
            </a:r>
            <a:r>
              <a:rPr lang="en-US" dirty="0" err="1" smtClean="0"/>
              <a:t>Firstname</a:t>
            </a:r>
            <a:endParaRPr lang="en-US" dirty="0"/>
          </a:p>
        </p:txBody>
      </p:sp>
      <p:sp>
        <p:nvSpPr>
          <p:cNvPr id="26" name="Text Placeholder 21"/>
          <p:cNvSpPr>
            <a:spLocks noGrp="1"/>
          </p:cNvSpPr>
          <p:nvPr>
            <p:ph type="body" sz="quarter" idx="11" hasCustomPrompt="1"/>
          </p:nvPr>
        </p:nvSpPr>
        <p:spPr>
          <a:xfrm>
            <a:off x="595792" y="3273667"/>
            <a:ext cx="2102136" cy="353943"/>
          </a:xfrm>
          <a:prstGeom prst="rect">
            <a:avLst/>
          </a:prstGeom>
          <a:noFill/>
        </p:spPr>
        <p:txBody>
          <a:bodyPr wrap="none" rtlCol="0">
            <a:spAutoFit/>
          </a:bodyPr>
          <a:lstStyle>
            <a:lvl1pPr marL="0" indent="0">
              <a:buNone/>
              <a:defRPr lang="en-US" sz="1700" i="1" baseline="0" dirty="0">
                <a:solidFill>
                  <a:srgbClr val="2DC5F1"/>
                </a:solidFill>
                <a:latin typeface="Trebuchet MS"/>
                <a:cs typeface="Trebuchet MS"/>
              </a:defRPr>
            </a:lvl1pPr>
          </a:lstStyle>
          <a:p>
            <a:pPr marL="0" lvl="0"/>
            <a:r>
              <a:rPr lang="en-US" dirty="0" smtClean="0"/>
              <a:t>Title, Organization</a:t>
            </a:r>
            <a:endParaRPr lang="en-US" dirty="0"/>
          </a:p>
        </p:txBody>
      </p:sp>
      <p:sp>
        <p:nvSpPr>
          <p:cNvPr id="29" name="Text Placeholder 27"/>
          <p:cNvSpPr>
            <a:spLocks noGrp="1"/>
          </p:cNvSpPr>
          <p:nvPr>
            <p:ph type="body" sz="quarter" idx="12"/>
          </p:nvPr>
        </p:nvSpPr>
        <p:spPr>
          <a:xfrm>
            <a:off x="1078992" y="4187952"/>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1" name="Text Placeholder 27"/>
          <p:cNvSpPr>
            <a:spLocks noGrp="1"/>
          </p:cNvSpPr>
          <p:nvPr>
            <p:ph type="body" sz="quarter" idx="13"/>
          </p:nvPr>
        </p:nvSpPr>
        <p:spPr>
          <a:xfrm>
            <a:off x="1078992" y="4974336"/>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3" name="Text Placeholder 27"/>
          <p:cNvSpPr>
            <a:spLocks noGrp="1"/>
          </p:cNvSpPr>
          <p:nvPr>
            <p:ph type="body" sz="quarter" idx="14"/>
          </p:nvPr>
        </p:nvSpPr>
        <p:spPr>
          <a:xfrm>
            <a:off x="1078992" y="5760720"/>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5" name="Text Placeholder 27"/>
          <p:cNvSpPr>
            <a:spLocks noGrp="1"/>
          </p:cNvSpPr>
          <p:nvPr>
            <p:ph type="body" sz="quarter" idx="15"/>
          </p:nvPr>
        </p:nvSpPr>
        <p:spPr>
          <a:xfrm>
            <a:off x="4937760" y="4187952"/>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6" name="Text Placeholder 27"/>
          <p:cNvSpPr>
            <a:spLocks noGrp="1"/>
          </p:cNvSpPr>
          <p:nvPr>
            <p:ph type="body" sz="quarter" idx="16"/>
          </p:nvPr>
        </p:nvSpPr>
        <p:spPr>
          <a:xfrm>
            <a:off x="4937760" y="4974336"/>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pic>
        <p:nvPicPr>
          <p:cNvPr id="40" name="Picture 39" descr="icon-skype.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59184" y="4238364"/>
            <a:ext cx="365760" cy="365760"/>
          </a:xfrm>
          <a:prstGeom prst="rect">
            <a:avLst/>
          </a:prstGeom>
        </p:spPr>
      </p:pic>
      <p:pic>
        <p:nvPicPr>
          <p:cNvPr id="41" name="Picture 40" descr="icon-tw.png"/>
          <p:cNvPicPr>
            <a:picLocks/>
          </p:cNvPicPr>
          <p:nvPr userDrawn="1"/>
        </p:nvPicPr>
        <p:blipFill>
          <a:blip r:embed="rId8" cstate="print">
            <a:extLst>
              <a:ext uri="{28A0092B-C50C-407E-A947-70E740481C1C}">
                <a14:useLocalDpi xmlns:a14="http://schemas.microsoft.com/office/drawing/2010/main" val="0"/>
              </a:ext>
            </a:extLst>
          </a:blip>
          <a:stretch>
            <a:fillRect/>
          </a:stretch>
        </p:blipFill>
        <p:spPr>
          <a:xfrm>
            <a:off x="4577760" y="5023551"/>
            <a:ext cx="360000" cy="359997"/>
          </a:xfrm>
          <a:prstGeom prst="rect">
            <a:avLst/>
          </a:prstGeom>
        </p:spPr>
      </p:pic>
      <p:pic>
        <p:nvPicPr>
          <p:cNvPr id="22" name="Picture 21" descr="Untitled-2.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70395" y="495179"/>
            <a:ext cx="1907812" cy="29492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6"/>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jetbrains.com/profiler/" TargetMode="External"/><Relationship Id="rId2" Type="http://schemas.openxmlformats.org/officeDocument/2006/relationships/hyperlink" Target="http://memprofiler.com/" TargetMode="External"/><Relationship Id="rId1" Type="http://schemas.openxmlformats.org/officeDocument/2006/relationships/slideLayout" Target="../slideLayouts/slideLayout2.xml"/><Relationship Id="rId4" Type="http://schemas.openxmlformats.org/officeDocument/2006/relationships/hyperlink" Target="http://www.red-gate.com/products/dotnet-development/ants-performance-profiler/"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392" y="1724977"/>
            <a:ext cx="6566840" cy="1985159"/>
          </a:xfrm>
        </p:spPr>
        <p:txBody>
          <a:bodyPr/>
          <a:lstStyle/>
          <a:p>
            <a:r>
              <a:rPr lang="en-US" dirty="0" smtClean="0"/>
              <a:t>Garbage Collection and Memory Leak Avoidance in .NET</a:t>
            </a:r>
            <a:endParaRPr lang="en-US" dirty="0"/>
          </a:p>
        </p:txBody>
      </p:sp>
      <p:sp>
        <p:nvSpPr>
          <p:cNvPr id="3" name="Text Placeholder 2"/>
          <p:cNvSpPr>
            <a:spLocks noGrp="1"/>
          </p:cNvSpPr>
          <p:nvPr>
            <p:ph type="body" sz="quarter" idx="10"/>
          </p:nvPr>
        </p:nvSpPr>
        <p:spPr/>
        <p:txBody>
          <a:bodyPr/>
          <a:lstStyle/>
          <a:p>
            <a:r>
              <a:rPr lang="en-US" dirty="0" smtClean="0"/>
              <a:t>Yuriy Shapovalov</a:t>
            </a:r>
            <a:endParaRPr lang="en-US" dirty="0"/>
          </a:p>
        </p:txBody>
      </p:sp>
      <p:sp>
        <p:nvSpPr>
          <p:cNvPr id="4" name="Text Placeholder 3"/>
          <p:cNvSpPr>
            <a:spLocks noGrp="1"/>
          </p:cNvSpPr>
          <p:nvPr>
            <p:ph type="body" sz="quarter" idx="11"/>
          </p:nvPr>
        </p:nvSpPr>
        <p:spPr>
          <a:xfrm>
            <a:off x="603504" y="4965192"/>
            <a:ext cx="4297715" cy="353943"/>
          </a:xfrm>
        </p:spPr>
        <p:txBody>
          <a:bodyPr/>
          <a:lstStyle/>
          <a:p>
            <a:r>
              <a:rPr lang="en-US" dirty="0" smtClean="0"/>
              <a:t>Senior Software Engineer, EPAM (Kharkov)</a:t>
            </a:r>
            <a:endParaRPr lang="en-US" dirty="0"/>
          </a:p>
        </p:txBody>
      </p:sp>
    </p:spTree>
    <p:extLst>
      <p:ext uri="{BB962C8B-B14F-4D97-AF65-F5344CB8AC3E}">
        <p14:creationId xmlns:p14="http://schemas.microsoft.com/office/powerpoint/2010/main" val="4149983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Generations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400" dirty="0">
                <a:latin typeface="Calibri" panose="020F0502020204030204" pitchFamily="34" charset="0"/>
                <a:cs typeface="Calibri" panose="020F0502020204030204" pitchFamily="34" charset="0"/>
              </a:rPr>
              <a:t>Younger objects dies faster</a:t>
            </a:r>
          </a:p>
          <a:p>
            <a:pPr>
              <a:buSzPct val="80000"/>
            </a:pPr>
            <a:r>
              <a:rPr lang="en-US" sz="2400" dirty="0">
                <a:latin typeface="Calibri" panose="020F0502020204030204" pitchFamily="34" charset="0"/>
                <a:cs typeface="Calibri" panose="020F0502020204030204" pitchFamily="34" charset="0"/>
              </a:rPr>
              <a:t>Older objects live longer </a:t>
            </a:r>
          </a:p>
          <a:p>
            <a:pPr>
              <a:buSzPct val="80000"/>
            </a:pPr>
            <a:r>
              <a:rPr lang="en-US" sz="2400" dirty="0">
                <a:latin typeface="Calibri" panose="020F0502020204030204" pitchFamily="34" charset="0"/>
                <a:cs typeface="Calibri" panose="020F0502020204030204" pitchFamily="34" charset="0"/>
              </a:rPr>
              <a:t>Garbage collection works faster for part of the heap, than for whole heap.</a:t>
            </a:r>
          </a:p>
          <a:p>
            <a:pPr>
              <a:buSzPct val="80000"/>
            </a:pPr>
            <a:endParaRPr lang="en-US" sz="2400" dirty="0">
              <a:latin typeface="Calibri" panose="020F0502020204030204" pitchFamily="34" charset="0"/>
              <a:cs typeface="Calibri" panose="020F0502020204030204" pitchFamily="34" charset="0"/>
            </a:endParaRPr>
          </a:p>
          <a:p>
            <a:pPr>
              <a:buSzPct val="80000"/>
            </a:pPr>
            <a:r>
              <a:rPr lang="en-US" sz="2400" dirty="0">
                <a:latin typeface="Calibri" panose="020F0502020204030204" pitchFamily="34" charset="0"/>
                <a:cs typeface="Calibri" panose="020F0502020204030204" pitchFamily="34" charset="0"/>
              </a:rPr>
              <a:t>GLR has 3 generations:</a:t>
            </a:r>
          </a:p>
          <a:p>
            <a:pPr lvl="1">
              <a:buSzPct val="80000"/>
            </a:pPr>
            <a:r>
              <a:rPr lang="en-US" sz="2200" dirty="0">
                <a:latin typeface="Calibri" panose="020F0502020204030204" pitchFamily="34" charset="0"/>
                <a:cs typeface="Calibri" panose="020F0502020204030204" pitchFamily="34" charset="0"/>
              </a:rPr>
              <a:t>0 – for new objects</a:t>
            </a:r>
          </a:p>
          <a:p>
            <a:pPr lvl="1">
              <a:buSzPct val="80000"/>
            </a:pPr>
            <a:r>
              <a:rPr lang="en-US" sz="2200" dirty="0">
                <a:latin typeface="Calibri" panose="020F0502020204030204" pitchFamily="34" charset="0"/>
                <a:cs typeface="Calibri" panose="020F0502020204030204" pitchFamily="34" charset="0"/>
              </a:rPr>
              <a:t>1 – for old objects</a:t>
            </a:r>
          </a:p>
          <a:p>
            <a:pPr lvl="1">
              <a:buSzPct val="80000"/>
            </a:pPr>
            <a:r>
              <a:rPr lang="en-US" sz="2200" dirty="0">
                <a:latin typeface="Calibri" panose="020F0502020204030204" pitchFamily="34" charset="0"/>
                <a:cs typeface="Calibri" panose="020F0502020204030204" pitchFamily="34" charset="0"/>
              </a:rPr>
              <a:t>2 – for the oldest</a:t>
            </a:r>
          </a:p>
        </p:txBody>
      </p:sp>
    </p:spTree>
    <p:extLst>
      <p:ext uri="{BB962C8B-B14F-4D97-AF65-F5344CB8AC3E}">
        <p14:creationId xmlns:p14="http://schemas.microsoft.com/office/powerpoint/2010/main" val="1314379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Generations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endParaRPr lang="en-US" sz="2200" dirty="0">
              <a:latin typeface="Calibri" panose="020F0502020204030204" pitchFamily="34" charset="0"/>
              <a:cs typeface="Calibri" panose="020F0502020204030204" pitchFamily="34" charset="0"/>
            </a:endParaRPr>
          </a:p>
        </p:txBody>
      </p:sp>
      <p:grpSp>
        <p:nvGrpSpPr>
          <p:cNvPr id="47" name="Group 46"/>
          <p:cNvGrpSpPr/>
          <p:nvPr/>
        </p:nvGrpSpPr>
        <p:grpSpPr>
          <a:xfrm>
            <a:off x="460414" y="1340768"/>
            <a:ext cx="8263011" cy="1602785"/>
            <a:chOff x="460414" y="1340768"/>
            <a:chExt cx="8263011" cy="1602785"/>
          </a:xfrm>
        </p:grpSpPr>
        <p:sp>
          <p:nvSpPr>
            <p:cNvPr id="21" name="Rectangle 20"/>
            <p:cNvSpPr/>
            <p:nvPr/>
          </p:nvSpPr>
          <p:spPr>
            <a:xfrm>
              <a:off x="460414" y="1340768"/>
              <a:ext cx="8263011" cy="826717"/>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21"/>
            <p:cNvSpPr/>
            <p:nvPr/>
          </p:nvSpPr>
          <p:spPr>
            <a:xfrm>
              <a:off x="465646" y="1469493"/>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a:t>
              </a:r>
              <a:endParaRPr lang="ru-RU" b="1" dirty="0">
                <a:solidFill>
                  <a:schemeClr val="tx1"/>
                </a:solidFill>
              </a:endParaRPr>
            </a:p>
          </p:txBody>
        </p:sp>
        <p:sp>
          <p:nvSpPr>
            <p:cNvPr id="23" name="Rectangle 22"/>
            <p:cNvSpPr/>
            <p:nvPr/>
          </p:nvSpPr>
          <p:spPr>
            <a:xfrm>
              <a:off x="1227646" y="1469492"/>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t>
              </a:r>
              <a:endParaRPr lang="ru-RU" b="1" dirty="0">
                <a:solidFill>
                  <a:schemeClr val="tx1"/>
                </a:solidFill>
              </a:endParaRPr>
            </a:p>
          </p:txBody>
        </p:sp>
        <p:sp>
          <p:nvSpPr>
            <p:cNvPr id="24" name="Rectangle 23"/>
            <p:cNvSpPr/>
            <p:nvPr/>
          </p:nvSpPr>
          <p:spPr>
            <a:xfrm>
              <a:off x="1973005" y="146949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t>
              </a:r>
              <a:endParaRPr lang="ru-RU" b="1" dirty="0">
                <a:solidFill>
                  <a:schemeClr val="tx1"/>
                </a:solidFill>
              </a:endParaRPr>
            </a:p>
          </p:txBody>
        </p:sp>
        <p:sp>
          <p:nvSpPr>
            <p:cNvPr id="25" name="Rectangle 24"/>
            <p:cNvSpPr/>
            <p:nvPr/>
          </p:nvSpPr>
          <p:spPr>
            <a:xfrm>
              <a:off x="2745466" y="1469490"/>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a:t>
              </a:r>
              <a:endParaRPr lang="ru-RU" b="1" dirty="0">
                <a:solidFill>
                  <a:schemeClr val="tx1"/>
                </a:solidFill>
              </a:endParaRPr>
            </a:p>
          </p:txBody>
        </p:sp>
        <p:sp>
          <p:nvSpPr>
            <p:cNvPr id="26" name="Rectangle 25"/>
            <p:cNvSpPr/>
            <p:nvPr/>
          </p:nvSpPr>
          <p:spPr>
            <a:xfrm>
              <a:off x="3517927" y="1469489"/>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e</a:t>
              </a:r>
              <a:endParaRPr lang="ru-RU" b="1" dirty="0">
                <a:solidFill>
                  <a:schemeClr val="tx1"/>
                </a:solidFill>
              </a:endParaRPr>
            </a:p>
          </p:txBody>
        </p:sp>
        <p:sp>
          <p:nvSpPr>
            <p:cNvPr id="27" name="Left Brace 26"/>
            <p:cNvSpPr/>
            <p:nvPr/>
          </p:nvSpPr>
          <p:spPr>
            <a:xfrm rot="16200000">
              <a:off x="2174502" y="343537"/>
              <a:ext cx="409180" cy="3801674"/>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8" name="TextBox 27"/>
            <p:cNvSpPr txBox="1"/>
            <p:nvPr/>
          </p:nvSpPr>
          <p:spPr>
            <a:xfrm>
              <a:off x="2201800" y="2481888"/>
              <a:ext cx="354584" cy="461665"/>
            </a:xfrm>
            <a:prstGeom prst="rect">
              <a:avLst/>
            </a:prstGeom>
            <a:noFill/>
          </p:spPr>
          <p:txBody>
            <a:bodyPr wrap="none" rtlCol="0">
              <a:spAutoFit/>
            </a:bodyPr>
            <a:lstStyle/>
            <a:p>
              <a:r>
                <a:rPr lang="en-US" sz="2400" dirty="0" smtClean="0"/>
                <a:t>0</a:t>
              </a:r>
              <a:endParaRPr lang="ru-RU" sz="2400" dirty="0"/>
            </a:p>
          </p:txBody>
        </p:sp>
      </p:grpSp>
      <p:grpSp>
        <p:nvGrpSpPr>
          <p:cNvPr id="48" name="Group 47"/>
          <p:cNvGrpSpPr/>
          <p:nvPr/>
        </p:nvGrpSpPr>
        <p:grpSpPr>
          <a:xfrm>
            <a:off x="442574" y="3079527"/>
            <a:ext cx="8263011" cy="1602785"/>
            <a:chOff x="442574" y="3079527"/>
            <a:chExt cx="8263011" cy="1602785"/>
          </a:xfrm>
        </p:grpSpPr>
        <p:sp>
          <p:nvSpPr>
            <p:cNvPr id="30" name="Rectangle 29"/>
            <p:cNvSpPr/>
            <p:nvPr/>
          </p:nvSpPr>
          <p:spPr>
            <a:xfrm>
              <a:off x="442574" y="3079527"/>
              <a:ext cx="8263011" cy="826717"/>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Rectangle 30"/>
            <p:cNvSpPr/>
            <p:nvPr/>
          </p:nvSpPr>
          <p:spPr>
            <a:xfrm>
              <a:off x="447806" y="3208252"/>
              <a:ext cx="762000" cy="544215"/>
            </a:xfrm>
            <a:prstGeom prst="rect">
              <a:avLst/>
            </a:prstGeom>
            <a:solidFill>
              <a:srgbClr val="92D05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a:t>
              </a:r>
              <a:endParaRPr lang="ru-RU" b="1" dirty="0">
                <a:solidFill>
                  <a:schemeClr val="tx1"/>
                </a:solidFill>
              </a:endParaRPr>
            </a:p>
          </p:txBody>
        </p:sp>
        <p:sp>
          <p:nvSpPr>
            <p:cNvPr id="32" name="Rectangle 31"/>
            <p:cNvSpPr/>
            <p:nvPr/>
          </p:nvSpPr>
          <p:spPr>
            <a:xfrm>
              <a:off x="1209806" y="3208251"/>
              <a:ext cx="762000" cy="544215"/>
            </a:xfrm>
            <a:prstGeom prst="rect">
              <a:avLst/>
            </a:prstGeom>
            <a:solidFill>
              <a:srgbClr val="92D05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t>
              </a:r>
              <a:endParaRPr lang="ru-RU" b="1" dirty="0">
                <a:solidFill>
                  <a:schemeClr val="tx1"/>
                </a:solidFill>
              </a:endParaRPr>
            </a:p>
          </p:txBody>
        </p:sp>
        <p:sp>
          <p:nvSpPr>
            <p:cNvPr id="33" name="Rectangle 32"/>
            <p:cNvSpPr/>
            <p:nvPr/>
          </p:nvSpPr>
          <p:spPr>
            <a:xfrm>
              <a:off x="1955165" y="3208250"/>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t>
              </a:r>
              <a:endParaRPr lang="ru-RU" b="1" dirty="0">
                <a:solidFill>
                  <a:schemeClr val="tx1"/>
                </a:solidFill>
              </a:endParaRPr>
            </a:p>
          </p:txBody>
        </p:sp>
        <p:sp>
          <p:nvSpPr>
            <p:cNvPr id="34" name="Rectangle 33"/>
            <p:cNvSpPr/>
            <p:nvPr/>
          </p:nvSpPr>
          <p:spPr>
            <a:xfrm>
              <a:off x="2727626" y="3208249"/>
              <a:ext cx="762000" cy="544215"/>
            </a:xfrm>
            <a:prstGeom prst="rect">
              <a:avLst/>
            </a:prstGeom>
            <a:solidFill>
              <a:srgbClr val="92D05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a:t>
              </a:r>
              <a:endParaRPr lang="ru-RU" b="1" dirty="0">
                <a:solidFill>
                  <a:schemeClr val="tx1"/>
                </a:solidFill>
              </a:endParaRPr>
            </a:p>
          </p:txBody>
        </p:sp>
        <p:sp>
          <p:nvSpPr>
            <p:cNvPr id="35" name="Rectangle 34"/>
            <p:cNvSpPr/>
            <p:nvPr/>
          </p:nvSpPr>
          <p:spPr>
            <a:xfrm>
              <a:off x="3500087" y="3208248"/>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e</a:t>
              </a:r>
              <a:endParaRPr lang="ru-RU" b="1" dirty="0">
                <a:solidFill>
                  <a:schemeClr val="tx1"/>
                </a:solidFill>
              </a:endParaRPr>
            </a:p>
          </p:txBody>
        </p:sp>
        <p:sp>
          <p:nvSpPr>
            <p:cNvPr id="36" name="Left Brace 35"/>
            <p:cNvSpPr/>
            <p:nvPr/>
          </p:nvSpPr>
          <p:spPr>
            <a:xfrm rot="16200000">
              <a:off x="2156662" y="2082296"/>
              <a:ext cx="409180" cy="3801674"/>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7" name="TextBox 36"/>
            <p:cNvSpPr txBox="1"/>
            <p:nvPr/>
          </p:nvSpPr>
          <p:spPr>
            <a:xfrm>
              <a:off x="2183960" y="4220647"/>
              <a:ext cx="354584" cy="461665"/>
            </a:xfrm>
            <a:prstGeom prst="rect">
              <a:avLst/>
            </a:prstGeom>
            <a:noFill/>
          </p:spPr>
          <p:txBody>
            <a:bodyPr wrap="none" rtlCol="0">
              <a:spAutoFit/>
            </a:bodyPr>
            <a:lstStyle/>
            <a:p>
              <a:r>
                <a:rPr lang="en-US" sz="2400" dirty="0" smtClean="0"/>
                <a:t>0</a:t>
              </a:r>
              <a:endParaRPr lang="ru-RU" sz="2400" dirty="0"/>
            </a:p>
          </p:txBody>
        </p:sp>
      </p:grpSp>
      <p:grpSp>
        <p:nvGrpSpPr>
          <p:cNvPr id="49" name="Group 48"/>
          <p:cNvGrpSpPr/>
          <p:nvPr/>
        </p:nvGrpSpPr>
        <p:grpSpPr>
          <a:xfrm>
            <a:off x="442575" y="4876146"/>
            <a:ext cx="8263011" cy="1637057"/>
            <a:chOff x="442575" y="4876146"/>
            <a:chExt cx="8263011" cy="1637057"/>
          </a:xfrm>
        </p:grpSpPr>
        <p:sp>
          <p:nvSpPr>
            <p:cNvPr id="39" name="Rectangle 38"/>
            <p:cNvSpPr/>
            <p:nvPr/>
          </p:nvSpPr>
          <p:spPr>
            <a:xfrm>
              <a:off x="442575" y="4876146"/>
              <a:ext cx="8263011" cy="826717"/>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Rectangle 39"/>
            <p:cNvSpPr/>
            <p:nvPr/>
          </p:nvSpPr>
          <p:spPr>
            <a:xfrm>
              <a:off x="447807" y="500487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a:t>
              </a:r>
              <a:endParaRPr lang="ru-RU" b="1" dirty="0">
                <a:solidFill>
                  <a:schemeClr val="tx1"/>
                </a:solidFill>
              </a:endParaRPr>
            </a:p>
          </p:txBody>
        </p:sp>
        <p:sp>
          <p:nvSpPr>
            <p:cNvPr id="41" name="Rectangle 40"/>
            <p:cNvSpPr/>
            <p:nvPr/>
          </p:nvSpPr>
          <p:spPr>
            <a:xfrm>
              <a:off x="1209807" y="5004870"/>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t>
              </a:r>
              <a:endParaRPr lang="ru-RU" b="1" dirty="0">
                <a:solidFill>
                  <a:schemeClr val="tx1"/>
                </a:solidFill>
              </a:endParaRPr>
            </a:p>
          </p:txBody>
        </p:sp>
        <p:sp>
          <p:nvSpPr>
            <p:cNvPr id="42" name="Rectangle 41"/>
            <p:cNvSpPr/>
            <p:nvPr/>
          </p:nvSpPr>
          <p:spPr>
            <a:xfrm>
              <a:off x="1955166" y="5004869"/>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a:t>
              </a:r>
              <a:endParaRPr lang="ru-RU" b="1" dirty="0">
                <a:solidFill>
                  <a:schemeClr val="tx1"/>
                </a:solidFill>
              </a:endParaRPr>
            </a:p>
          </p:txBody>
        </p:sp>
        <p:sp>
          <p:nvSpPr>
            <p:cNvPr id="43" name="Left Brace 42"/>
            <p:cNvSpPr/>
            <p:nvPr/>
          </p:nvSpPr>
          <p:spPr>
            <a:xfrm rot="16200000">
              <a:off x="1384201" y="4651377"/>
              <a:ext cx="409180" cy="2256750"/>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4" name="TextBox 43"/>
            <p:cNvSpPr txBox="1"/>
            <p:nvPr/>
          </p:nvSpPr>
          <p:spPr>
            <a:xfrm>
              <a:off x="1411498" y="6051538"/>
              <a:ext cx="354584" cy="461665"/>
            </a:xfrm>
            <a:prstGeom prst="rect">
              <a:avLst/>
            </a:prstGeom>
            <a:noFill/>
          </p:spPr>
          <p:txBody>
            <a:bodyPr wrap="none" rtlCol="0">
              <a:spAutoFit/>
            </a:bodyPr>
            <a:lstStyle/>
            <a:p>
              <a:r>
                <a:rPr lang="en-US" sz="2400" dirty="0" smtClean="0"/>
                <a:t>1</a:t>
              </a:r>
              <a:endParaRPr lang="ru-RU" sz="2400" dirty="0"/>
            </a:p>
          </p:txBody>
        </p:sp>
        <p:sp>
          <p:nvSpPr>
            <p:cNvPr id="45" name="Left Brace 44"/>
            <p:cNvSpPr/>
            <p:nvPr/>
          </p:nvSpPr>
          <p:spPr>
            <a:xfrm rot="16200000">
              <a:off x="3714985" y="4651377"/>
              <a:ext cx="409180" cy="2256750"/>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6" name="TextBox 45"/>
            <p:cNvSpPr txBox="1"/>
            <p:nvPr/>
          </p:nvSpPr>
          <p:spPr>
            <a:xfrm>
              <a:off x="3742282" y="6051538"/>
              <a:ext cx="354584" cy="461665"/>
            </a:xfrm>
            <a:prstGeom prst="rect">
              <a:avLst/>
            </a:prstGeom>
            <a:noFill/>
          </p:spPr>
          <p:txBody>
            <a:bodyPr wrap="none" rtlCol="0">
              <a:spAutoFit/>
            </a:bodyPr>
            <a:lstStyle/>
            <a:p>
              <a:r>
                <a:rPr lang="en-US" sz="2400" dirty="0" smtClean="0"/>
                <a:t>0</a:t>
              </a:r>
              <a:endParaRPr lang="ru-RU" sz="2400" dirty="0"/>
            </a:p>
          </p:txBody>
        </p:sp>
      </p:grpSp>
    </p:spTree>
    <p:extLst>
      <p:ext uri="{BB962C8B-B14F-4D97-AF65-F5344CB8AC3E}">
        <p14:creationId xmlns:p14="http://schemas.microsoft.com/office/powerpoint/2010/main" val="79057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Generations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endParaRPr lang="en-US" sz="2200" dirty="0">
              <a:latin typeface="Calibri" panose="020F0502020204030204" pitchFamily="34" charset="0"/>
              <a:cs typeface="Calibri" panose="020F0502020204030204" pitchFamily="34" charset="0"/>
            </a:endParaRPr>
          </a:p>
        </p:txBody>
      </p:sp>
      <p:grpSp>
        <p:nvGrpSpPr>
          <p:cNvPr id="5" name="Group 4"/>
          <p:cNvGrpSpPr/>
          <p:nvPr/>
        </p:nvGrpSpPr>
        <p:grpSpPr>
          <a:xfrm>
            <a:off x="442573" y="1340768"/>
            <a:ext cx="8263011" cy="1637057"/>
            <a:chOff x="442573" y="1340768"/>
            <a:chExt cx="8263011" cy="1637057"/>
          </a:xfrm>
        </p:grpSpPr>
        <p:sp>
          <p:nvSpPr>
            <p:cNvPr id="59" name="Rectangle 58"/>
            <p:cNvSpPr/>
            <p:nvPr/>
          </p:nvSpPr>
          <p:spPr>
            <a:xfrm>
              <a:off x="442573" y="1340768"/>
              <a:ext cx="8263011" cy="826717"/>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Rectangle 59"/>
            <p:cNvSpPr/>
            <p:nvPr/>
          </p:nvSpPr>
          <p:spPr>
            <a:xfrm>
              <a:off x="447805" y="1469493"/>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a:t>
              </a:r>
              <a:endParaRPr lang="ru-RU" b="1" dirty="0">
                <a:solidFill>
                  <a:schemeClr val="tx1"/>
                </a:solidFill>
              </a:endParaRPr>
            </a:p>
          </p:txBody>
        </p:sp>
        <p:sp>
          <p:nvSpPr>
            <p:cNvPr id="61" name="Rectangle 60"/>
            <p:cNvSpPr/>
            <p:nvPr/>
          </p:nvSpPr>
          <p:spPr>
            <a:xfrm>
              <a:off x="1209805" y="1469492"/>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t>
              </a:r>
              <a:endParaRPr lang="ru-RU" b="1" dirty="0">
                <a:solidFill>
                  <a:schemeClr val="tx1"/>
                </a:solidFill>
              </a:endParaRPr>
            </a:p>
          </p:txBody>
        </p:sp>
        <p:sp>
          <p:nvSpPr>
            <p:cNvPr id="62" name="Rectangle 61"/>
            <p:cNvSpPr/>
            <p:nvPr/>
          </p:nvSpPr>
          <p:spPr>
            <a:xfrm>
              <a:off x="1955164" y="146949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a:t>
              </a:r>
              <a:endParaRPr lang="ru-RU" b="1" dirty="0">
                <a:solidFill>
                  <a:schemeClr val="tx1"/>
                </a:solidFill>
              </a:endParaRPr>
            </a:p>
          </p:txBody>
        </p:sp>
        <p:sp>
          <p:nvSpPr>
            <p:cNvPr id="63" name="Left Brace 62"/>
            <p:cNvSpPr/>
            <p:nvPr/>
          </p:nvSpPr>
          <p:spPr>
            <a:xfrm rot="16200000">
              <a:off x="1384199" y="1115999"/>
              <a:ext cx="409180" cy="2256750"/>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4" name="TextBox 63"/>
            <p:cNvSpPr txBox="1"/>
            <p:nvPr/>
          </p:nvSpPr>
          <p:spPr>
            <a:xfrm>
              <a:off x="1411496" y="2516160"/>
              <a:ext cx="354584" cy="461665"/>
            </a:xfrm>
            <a:prstGeom prst="rect">
              <a:avLst/>
            </a:prstGeom>
            <a:noFill/>
          </p:spPr>
          <p:txBody>
            <a:bodyPr wrap="none" rtlCol="0">
              <a:spAutoFit/>
            </a:bodyPr>
            <a:lstStyle/>
            <a:p>
              <a:r>
                <a:rPr lang="en-US" sz="2400" dirty="0" smtClean="0"/>
                <a:t>1</a:t>
              </a:r>
              <a:endParaRPr lang="ru-RU" sz="2400" dirty="0"/>
            </a:p>
          </p:txBody>
        </p:sp>
        <p:sp>
          <p:nvSpPr>
            <p:cNvPr id="65" name="Left Brace 64"/>
            <p:cNvSpPr/>
            <p:nvPr/>
          </p:nvSpPr>
          <p:spPr>
            <a:xfrm rot="16200000">
              <a:off x="4854890" y="-23908"/>
              <a:ext cx="409180" cy="4536564"/>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6" name="TextBox 65"/>
            <p:cNvSpPr txBox="1"/>
            <p:nvPr/>
          </p:nvSpPr>
          <p:spPr>
            <a:xfrm>
              <a:off x="4882188" y="2450941"/>
              <a:ext cx="354584" cy="461665"/>
            </a:xfrm>
            <a:prstGeom prst="rect">
              <a:avLst/>
            </a:prstGeom>
            <a:noFill/>
          </p:spPr>
          <p:txBody>
            <a:bodyPr wrap="none" rtlCol="0">
              <a:spAutoFit/>
            </a:bodyPr>
            <a:lstStyle/>
            <a:p>
              <a:r>
                <a:rPr lang="en-US" sz="2400" dirty="0" smtClean="0"/>
                <a:t>0</a:t>
              </a:r>
              <a:endParaRPr lang="ru-RU" sz="2400" dirty="0"/>
            </a:p>
          </p:txBody>
        </p:sp>
        <p:sp>
          <p:nvSpPr>
            <p:cNvPr id="67" name="Rectangle 66"/>
            <p:cNvSpPr/>
            <p:nvPr/>
          </p:nvSpPr>
          <p:spPr>
            <a:xfrm>
              <a:off x="2791198" y="146949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f</a:t>
              </a:r>
              <a:endParaRPr lang="ru-RU" b="1" dirty="0">
                <a:solidFill>
                  <a:schemeClr val="tx1"/>
                </a:solidFill>
              </a:endParaRPr>
            </a:p>
          </p:txBody>
        </p:sp>
        <p:sp>
          <p:nvSpPr>
            <p:cNvPr id="68" name="Rectangle 67"/>
            <p:cNvSpPr/>
            <p:nvPr/>
          </p:nvSpPr>
          <p:spPr>
            <a:xfrm>
              <a:off x="3538572" y="146949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a:t>
              </a:r>
              <a:endParaRPr lang="ru-RU" b="1" dirty="0">
                <a:solidFill>
                  <a:schemeClr val="tx1"/>
                </a:solidFill>
              </a:endParaRPr>
            </a:p>
          </p:txBody>
        </p:sp>
        <p:sp>
          <p:nvSpPr>
            <p:cNvPr id="69" name="Rectangle 68"/>
            <p:cNvSpPr/>
            <p:nvPr/>
          </p:nvSpPr>
          <p:spPr>
            <a:xfrm>
              <a:off x="4298474" y="146949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a:t>
              </a:r>
              <a:endParaRPr lang="ru-RU" b="1" dirty="0">
                <a:solidFill>
                  <a:schemeClr val="tx1"/>
                </a:solidFill>
              </a:endParaRPr>
            </a:p>
          </p:txBody>
        </p:sp>
        <p:sp>
          <p:nvSpPr>
            <p:cNvPr id="70" name="Rectangle 69"/>
            <p:cNvSpPr/>
            <p:nvPr/>
          </p:nvSpPr>
          <p:spPr>
            <a:xfrm>
              <a:off x="5047946" y="1475126"/>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i</a:t>
              </a:r>
              <a:endParaRPr lang="ru-RU" b="1" dirty="0">
                <a:solidFill>
                  <a:schemeClr val="tx1"/>
                </a:solidFill>
              </a:endParaRPr>
            </a:p>
          </p:txBody>
        </p:sp>
        <p:sp>
          <p:nvSpPr>
            <p:cNvPr id="71" name="Rectangle 70"/>
            <p:cNvSpPr/>
            <p:nvPr/>
          </p:nvSpPr>
          <p:spPr>
            <a:xfrm>
              <a:off x="5805750" y="146949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j</a:t>
              </a:r>
              <a:endParaRPr lang="ru-RU" b="1" dirty="0">
                <a:solidFill>
                  <a:schemeClr val="tx1"/>
                </a:solidFill>
              </a:endParaRPr>
            </a:p>
          </p:txBody>
        </p:sp>
        <p:sp>
          <p:nvSpPr>
            <p:cNvPr id="72" name="Rectangle 71"/>
            <p:cNvSpPr/>
            <p:nvPr/>
          </p:nvSpPr>
          <p:spPr>
            <a:xfrm>
              <a:off x="6565762" y="1469490"/>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k</a:t>
              </a:r>
              <a:endParaRPr lang="ru-RU" b="1" dirty="0">
                <a:solidFill>
                  <a:schemeClr val="tx1"/>
                </a:solidFill>
              </a:endParaRPr>
            </a:p>
          </p:txBody>
        </p:sp>
      </p:grpSp>
      <p:grpSp>
        <p:nvGrpSpPr>
          <p:cNvPr id="6" name="Group 5"/>
          <p:cNvGrpSpPr/>
          <p:nvPr/>
        </p:nvGrpSpPr>
        <p:grpSpPr>
          <a:xfrm>
            <a:off x="442574" y="3090184"/>
            <a:ext cx="8263011" cy="1602786"/>
            <a:chOff x="442574" y="3090184"/>
            <a:chExt cx="8263011" cy="1602786"/>
          </a:xfrm>
        </p:grpSpPr>
        <p:sp>
          <p:nvSpPr>
            <p:cNvPr id="74" name="Rectangle 73"/>
            <p:cNvSpPr/>
            <p:nvPr/>
          </p:nvSpPr>
          <p:spPr>
            <a:xfrm>
              <a:off x="442574" y="3090184"/>
              <a:ext cx="8263011" cy="826717"/>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Rectangle 74"/>
            <p:cNvSpPr/>
            <p:nvPr/>
          </p:nvSpPr>
          <p:spPr>
            <a:xfrm>
              <a:off x="6578290" y="3212094"/>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k</a:t>
              </a:r>
              <a:endParaRPr lang="ru-RU" b="1" dirty="0">
                <a:solidFill>
                  <a:schemeClr val="tx1"/>
                </a:solidFill>
              </a:endParaRPr>
            </a:p>
          </p:txBody>
        </p:sp>
        <p:sp>
          <p:nvSpPr>
            <p:cNvPr id="76" name="Left Brace 75"/>
            <p:cNvSpPr/>
            <p:nvPr/>
          </p:nvSpPr>
          <p:spPr>
            <a:xfrm rot="16200000">
              <a:off x="4867418" y="1718696"/>
              <a:ext cx="409180" cy="4536564"/>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77" name="TextBox 76"/>
            <p:cNvSpPr txBox="1"/>
            <p:nvPr/>
          </p:nvSpPr>
          <p:spPr>
            <a:xfrm>
              <a:off x="4894716" y="4193545"/>
              <a:ext cx="354584" cy="461665"/>
            </a:xfrm>
            <a:prstGeom prst="rect">
              <a:avLst/>
            </a:prstGeom>
            <a:noFill/>
          </p:spPr>
          <p:txBody>
            <a:bodyPr wrap="none" rtlCol="0">
              <a:spAutoFit/>
            </a:bodyPr>
            <a:lstStyle/>
            <a:p>
              <a:r>
                <a:rPr lang="en-US" sz="2400" dirty="0" smtClean="0"/>
                <a:t>0</a:t>
              </a:r>
              <a:endParaRPr lang="ru-RU" sz="2400" dirty="0"/>
            </a:p>
          </p:txBody>
        </p:sp>
        <p:sp>
          <p:nvSpPr>
            <p:cNvPr id="78" name="Rectangle 77"/>
            <p:cNvSpPr/>
            <p:nvPr/>
          </p:nvSpPr>
          <p:spPr>
            <a:xfrm>
              <a:off x="2803726" y="3212095"/>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f</a:t>
              </a:r>
              <a:endParaRPr lang="ru-RU" b="1" dirty="0">
                <a:solidFill>
                  <a:schemeClr val="tx1"/>
                </a:solidFill>
              </a:endParaRPr>
            </a:p>
          </p:txBody>
        </p:sp>
        <p:sp>
          <p:nvSpPr>
            <p:cNvPr id="79" name="Rectangle 78"/>
            <p:cNvSpPr/>
            <p:nvPr/>
          </p:nvSpPr>
          <p:spPr>
            <a:xfrm>
              <a:off x="3551100" y="3212095"/>
              <a:ext cx="762000" cy="544215"/>
            </a:xfrm>
            <a:prstGeom prst="rect">
              <a:avLst/>
            </a:prstGeom>
            <a:solidFill>
              <a:srgbClr val="92D05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a:t>
              </a:r>
              <a:endParaRPr lang="ru-RU" b="1" dirty="0">
                <a:solidFill>
                  <a:schemeClr val="tx1"/>
                </a:solidFill>
              </a:endParaRPr>
            </a:p>
          </p:txBody>
        </p:sp>
        <p:sp>
          <p:nvSpPr>
            <p:cNvPr id="80" name="Rectangle 79"/>
            <p:cNvSpPr/>
            <p:nvPr/>
          </p:nvSpPr>
          <p:spPr>
            <a:xfrm>
              <a:off x="4311002" y="3212095"/>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a:t>
              </a:r>
              <a:endParaRPr lang="ru-RU" b="1" dirty="0">
                <a:solidFill>
                  <a:schemeClr val="tx1"/>
                </a:solidFill>
              </a:endParaRPr>
            </a:p>
          </p:txBody>
        </p:sp>
        <p:sp>
          <p:nvSpPr>
            <p:cNvPr id="81" name="Rectangle 80"/>
            <p:cNvSpPr/>
            <p:nvPr/>
          </p:nvSpPr>
          <p:spPr>
            <a:xfrm>
              <a:off x="5060474" y="3217730"/>
              <a:ext cx="762000" cy="544215"/>
            </a:xfrm>
            <a:prstGeom prst="rect">
              <a:avLst/>
            </a:prstGeom>
            <a:solidFill>
              <a:srgbClr val="92D05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i</a:t>
              </a:r>
              <a:endParaRPr lang="ru-RU" b="1" dirty="0">
                <a:solidFill>
                  <a:schemeClr val="tx1"/>
                </a:solidFill>
              </a:endParaRPr>
            </a:p>
          </p:txBody>
        </p:sp>
        <p:sp>
          <p:nvSpPr>
            <p:cNvPr id="82" name="Rectangle 81"/>
            <p:cNvSpPr/>
            <p:nvPr/>
          </p:nvSpPr>
          <p:spPr>
            <a:xfrm>
              <a:off x="5818278" y="3212095"/>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j</a:t>
              </a:r>
              <a:endParaRPr lang="ru-RU" b="1" dirty="0">
                <a:solidFill>
                  <a:schemeClr val="tx1"/>
                </a:solidFill>
              </a:endParaRPr>
            </a:p>
          </p:txBody>
        </p:sp>
        <p:sp>
          <p:nvSpPr>
            <p:cNvPr id="83" name="Rectangle 82"/>
            <p:cNvSpPr/>
            <p:nvPr/>
          </p:nvSpPr>
          <p:spPr>
            <a:xfrm>
              <a:off x="447806" y="3218909"/>
              <a:ext cx="762000" cy="544215"/>
            </a:xfrm>
            <a:prstGeom prst="rect">
              <a:avLst/>
            </a:prstGeom>
            <a:solidFill>
              <a:srgbClr val="92D05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a:t>
              </a:r>
              <a:endParaRPr lang="ru-RU" b="1" dirty="0">
                <a:solidFill>
                  <a:schemeClr val="tx1"/>
                </a:solidFill>
              </a:endParaRPr>
            </a:p>
          </p:txBody>
        </p:sp>
        <p:sp>
          <p:nvSpPr>
            <p:cNvPr id="84" name="Rectangle 83"/>
            <p:cNvSpPr/>
            <p:nvPr/>
          </p:nvSpPr>
          <p:spPr>
            <a:xfrm>
              <a:off x="1209806" y="3218908"/>
              <a:ext cx="762000" cy="544215"/>
            </a:xfrm>
            <a:prstGeom prst="rect">
              <a:avLst/>
            </a:prstGeom>
            <a:solidFill>
              <a:srgbClr val="FF33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t>
              </a:r>
              <a:endParaRPr lang="ru-RU" b="1" dirty="0">
                <a:solidFill>
                  <a:schemeClr val="tx1"/>
                </a:solidFill>
              </a:endParaRPr>
            </a:p>
          </p:txBody>
        </p:sp>
        <p:sp>
          <p:nvSpPr>
            <p:cNvPr id="85" name="Rectangle 84"/>
            <p:cNvSpPr/>
            <p:nvPr/>
          </p:nvSpPr>
          <p:spPr>
            <a:xfrm>
              <a:off x="1966580" y="3218905"/>
              <a:ext cx="762000" cy="544215"/>
            </a:xfrm>
            <a:prstGeom prst="rect">
              <a:avLst/>
            </a:prstGeom>
            <a:solidFill>
              <a:srgbClr val="92D05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a:t>
              </a:r>
              <a:endParaRPr lang="ru-RU" b="1" dirty="0">
                <a:solidFill>
                  <a:schemeClr val="tx1"/>
                </a:solidFill>
              </a:endParaRPr>
            </a:p>
          </p:txBody>
        </p:sp>
        <p:sp>
          <p:nvSpPr>
            <p:cNvPr id="86" name="Left Brace 85"/>
            <p:cNvSpPr/>
            <p:nvPr/>
          </p:nvSpPr>
          <p:spPr>
            <a:xfrm rot="16200000">
              <a:off x="1389908" y="2859707"/>
              <a:ext cx="409180" cy="2268165"/>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87" name="TextBox 86"/>
            <p:cNvSpPr txBox="1"/>
            <p:nvPr/>
          </p:nvSpPr>
          <p:spPr>
            <a:xfrm>
              <a:off x="1411496" y="4231305"/>
              <a:ext cx="354584" cy="461665"/>
            </a:xfrm>
            <a:prstGeom prst="rect">
              <a:avLst/>
            </a:prstGeom>
            <a:noFill/>
          </p:spPr>
          <p:txBody>
            <a:bodyPr wrap="none" rtlCol="0">
              <a:spAutoFit/>
            </a:bodyPr>
            <a:lstStyle/>
            <a:p>
              <a:r>
                <a:rPr lang="en-US" sz="2400" dirty="0" smtClean="0"/>
                <a:t>1</a:t>
              </a:r>
              <a:endParaRPr lang="ru-RU" sz="2400" dirty="0"/>
            </a:p>
          </p:txBody>
        </p:sp>
      </p:grpSp>
      <p:grpSp>
        <p:nvGrpSpPr>
          <p:cNvPr id="7" name="Group 6"/>
          <p:cNvGrpSpPr/>
          <p:nvPr/>
        </p:nvGrpSpPr>
        <p:grpSpPr>
          <a:xfrm>
            <a:off x="342365" y="4800777"/>
            <a:ext cx="8263011" cy="1615942"/>
            <a:chOff x="342365" y="4800777"/>
            <a:chExt cx="8263011" cy="1615942"/>
          </a:xfrm>
        </p:grpSpPr>
        <p:sp>
          <p:nvSpPr>
            <p:cNvPr id="89" name="Rectangle 88"/>
            <p:cNvSpPr/>
            <p:nvPr/>
          </p:nvSpPr>
          <p:spPr>
            <a:xfrm>
              <a:off x="342365" y="4800777"/>
              <a:ext cx="8263011" cy="826717"/>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Left Brace 89"/>
            <p:cNvSpPr/>
            <p:nvPr/>
          </p:nvSpPr>
          <p:spPr>
            <a:xfrm rot="16200000">
              <a:off x="2574069" y="4885494"/>
              <a:ext cx="409180" cy="1624154"/>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91" name="TextBox 90"/>
            <p:cNvSpPr txBox="1"/>
            <p:nvPr/>
          </p:nvSpPr>
          <p:spPr>
            <a:xfrm>
              <a:off x="4794507" y="5904138"/>
              <a:ext cx="354584" cy="461665"/>
            </a:xfrm>
            <a:prstGeom prst="rect">
              <a:avLst/>
            </a:prstGeom>
            <a:noFill/>
          </p:spPr>
          <p:txBody>
            <a:bodyPr wrap="none" rtlCol="0">
              <a:spAutoFit/>
            </a:bodyPr>
            <a:lstStyle/>
            <a:p>
              <a:r>
                <a:rPr lang="en-US" sz="2400" dirty="0" smtClean="0"/>
                <a:t>0</a:t>
              </a:r>
              <a:endParaRPr lang="ru-RU" sz="2400" dirty="0"/>
            </a:p>
          </p:txBody>
        </p:sp>
        <p:sp>
          <p:nvSpPr>
            <p:cNvPr id="92" name="Rectangle 91"/>
            <p:cNvSpPr/>
            <p:nvPr/>
          </p:nvSpPr>
          <p:spPr>
            <a:xfrm>
              <a:off x="2060021" y="4928322"/>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a:t>
              </a:r>
              <a:endParaRPr lang="ru-RU" b="1" dirty="0">
                <a:solidFill>
                  <a:schemeClr val="tx1"/>
                </a:solidFill>
              </a:endParaRPr>
            </a:p>
          </p:txBody>
        </p:sp>
        <p:sp>
          <p:nvSpPr>
            <p:cNvPr id="93" name="Rectangle 92"/>
            <p:cNvSpPr/>
            <p:nvPr/>
          </p:nvSpPr>
          <p:spPr>
            <a:xfrm>
              <a:off x="2828733" y="4928322"/>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i</a:t>
              </a:r>
              <a:endParaRPr lang="ru-RU" b="1" dirty="0">
                <a:solidFill>
                  <a:schemeClr val="tx1"/>
                </a:solidFill>
              </a:endParaRPr>
            </a:p>
          </p:txBody>
        </p:sp>
        <p:sp>
          <p:nvSpPr>
            <p:cNvPr id="94" name="Rectangle 93"/>
            <p:cNvSpPr/>
            <p:nvPr/>
          </p:nvSpPr>
          <p:spPr>
            <a:xfrm>
              <a:off x="347597" y="4929502"/>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a:t>
              </a:r>
              <a:endParaRPr lang="ru-RU" b="1" dirty="0">
                <a:solidFill>
                  <a:schemeClr val="tx1"/>
                </a:solidFill>
              </a:endParaRPr>
            </a:p>
          </p:txBody>
        </p:sp>
        <p:sp>
          <p:nvSpPr>
            <p:cNvPr id="95" name="Rectangle 94"/>
            <p:cNvSpPr/>
            <p:nvPr/>
          </p:nvSpPr>
          <p:spPr>
            <a:xfrm>
              <a:off x="1137244" y="4929501"/>
              <a:ext cx="762000" cy="544215"/>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a:t>
              </a:r>
              <a:endParaRPr lang="ru-RU" b="1" dirty="0">
                <a:solidFill>
                  <a:schemeClr val="tx1"/>
                </a:solidFill>
              </a:endParaRPr>
            </a:p>
          </p:txBody>
        </p:sp>
        <p:sp>
          <p:nvSpPr>
            <p:cNvPr id="96" name="Left Brace 95"/>
            <p:cNvSpPr/>
            <p:nvPr/>
          </p:nvSpPr>
          <p:spPr>
            <a:xfrm rot="16200000">
              <a:off x="925137" y="4934863"/>
              <a:ext cx="409180" cy="1539039"/>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97" name="TextBox 96"/>
            <p:cNvSpPr txBox="1"/>
            <p:nvPr/>
          </p:nvSpPr>
          <p:spPr>
            <a:xfrm>
              <a:off x="932305" y="5955054"/>
              <a:ext cx="354584" cy="461665"/>
            </a:xfrm>
            <a:prstGeom prst="rect">
              <a:avLst/>
            </a:prstGeom>
            <a:noFill/>
          </p:spPr>
          <p:txBody>
            <a:bodyPr wrap="none" rtlCol="0">
              <a:spAutoFit/>
            </a:bodyPr>
            <a:lstStyle/>
            <a:p>
              <a:r>
                <a:rPr lang="en-US" sz="2400" dirty="0" smtClean="0"/>
                <a:t>2</a:t>
              </a:r>
              <a:endParaRPr lang="ru-RU" sz="2400" dirty="0"/>
            </a:p>
          </p:txBody>
        </p:sp>
        <p:sp>
          <p:nvSpPr>
            <p:cNvPr id="98" name="TextBox 97"/>
            <p:cNvSpPr txBox="1"/>
            <p:nvPr/>
          </p:nvSpPr>
          <p:spPr>
            <a:xfrm>
              <a:off x="2601367" y="5904138"/>
              <a:ext cx="354584" cy="461665"/>
            </a:xfrm>
            <a:prstGeom prst="rect">
              <a:avLst/>
            </a:prstGeom>
            <a:noFill/>
          </p:spPr>
          <p:txBody>
            <a:bodyPr wrap="none" rtlCol="0">
              <a:spAutoFit/>
            </a:bodyPr>
            <a:lstStyle/>
            <a:p>
              <a:r>
                <a:rPr lang="en-US" sz="2400" dirty="0" smtClean="0"/>
                <a:t>1</a:t>
              </a:r>
              <a:endParaRPr lang="ru-RU" sz="2400" dirty="0"/>
            </a:p>
          </p:txBody>
        </p:sp>
        <p:sp>
          <p:nvSpPr>
            <p:cNvPr id="99" name="Left Brace 98"/>
            <p:cNvSpPr/>
            <p:nvPr/>
          </p:nvSpPr>
          <p:spPr>
            <a:xfrm rot="16200000">
              <a:off x="4761474" y="4432485"/>
              <a:ext cx="409180" cy="2543795"/>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Tree>
    <p:extLst>
      <p:ext uri="{BB962C8B-B14F-4D97-AF65-F5344CB8AC3E}">
        <p14:creationId xmlns:p14="http://schemas.microsoft.com/office/powerpoint/2010/main" val="356612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80000"/>
              <a:buNone/>
            </a:pPr>
            <a:r>
              <a:rPr lang="en-US" sz="2400" dirty="0" smtClean="0">
                <a:latin typeface="Calibri" panose="020F0502020204030204" pitchFamily="34" charset="0"/>
                <a:cs typeface="Calibri" panose="020F0502020204030204" pitchFamily="34" charset="0"/>
              </a:rPr>
              <a:t>GC </a:t>
            </a:r>
            <a:r>
              <a:rPr lang="en-US" sz="2400" dirty="0">
                <a:latin typeface="Calibri" panose="020F0502020204030204" pitchFamily="34" charset="0"/>
                <a:cs typeface="Calibri" panose="020F0502020204030204" pitchFamily="34" charset="0"/>
              </a:rPr>
              <a:t>can be called in following cases</a:t>
            </a:r>
          </a:p>
          <a:p>
            <a:pPr>
              <a:buSzPct val="80000"/>
            </a:pPr>
            <a:r>
              <a:rPr lang="en-US" sz="2400" dirty="0">
                <a:latin typeface="Calibri" panose="020F0502020204030204" pitchFamily="34" charset="0"/>
                <a:cs typeface="Calibri" panose="020F0502020204030204" pitchFamily="34" charset="0"/>
              </a:rPr>
              <a:t>Generation 0 is full</a:t>
            </a:r>
          </a:p>
          <a:p>
            <a:pPr>
              <a:buSzPct val="80000"/>
            </a:pPr>
            <a:r>
              <a:rPr lang="en-US" sz="2400" dirty="0" smtClean="0">
                <a:latin typeface="Calibri" panose="020F0502020204030204" pitchFamily="34" charset="0"/>
                <a:cs typeface="Calibri" panose="020F0502020204030204" pitchFamily="34" charset="0"/>
              </a:rPr>
              <a:t>Explicit </a:t>
            </a:r>
            <a:r>
              <a:rPr lang="en-US" sz="2400" dirty="0">
                <a:latin typeface="Calibri" panose="020F0502020204030204" pitchFamily="34" charset="0"/>
                <a:cs typeface="Calibri" panose="020F0502020204030204" pitchFamily="34" charset="0"/>
              </a:rPr>
              <a:t>call static method </a:t>
            </a:r>
            <a:r>
              <a:rPr lang="en-US" sz="2400" dirty="0" err="1">
                <a:latin typeface="Calibri" panose="020F0502020204030204" pitchFamily="34" charset="0"/>
                <a:cs typeface="Calibri" panose="020F0502020204030204" pitchFamily="34" charset="0"/>
              </a:rPr>
              <a:t>GC.Collect</a:t>
            </a:r>
            <a:r>
              <a:rPr lang="en-US" sz="2400" dirty="0">
                <a:latin typeface="Calibri" panose="020F0502020204030204" pitchFamily="34" charset="0"/>
                <a:cs typeface="Calibri" panose="020F0502020204030204" pitchFamily="34" charset="0"/>
              </a:rPr>
              <a:t>()</a:t>
            </a:r>
          </a:p>
          <a:p>
            <a:pPr lvl="1">
              <a:buSzPct val="80000"/>
            </a:pPr>
            <a:r>
              <a:rPr lang="en-US" sz="2200" dirty="0">
                <a:latin typeface="Calibri" panose="020F0502020204030204" pitchFamily="34" charset="0"/>
                <a:cs typeface="Calibri" panose="020F0502020204030204" pitchFamily="34" charset="0"/>
              </a:rPr>
              <a:t>Although Microsoft does not recommend to do that, sometime it make sense to force collecting.</a:t>
            </a:r>
          </a:p>
          <a:p>
            <a:pPr>
              <a:buSzPct val="80000"/>
            </a:pPr>
            <a:r>
              <a:rPr lang="en-US" sz="2400" dirty="0">
                <a:latin typeface="Calibri" panose="020F0502020204030204" pitchFamily="34" charset="0"/>
                <a:cs typeface="Calibri" panose="020F0502020204030204" pitchFamily="34" charset="0"/>
              </a:rPr>
              <a:t>Unload application domain.</a:t>
            </a:r>
          </a:p>
          <a:p>
            <a:pPr lvl="1">
              <a:buSzPct val="80000"/>
            </a:pPr>
            <a:r>
              <a:rPr lang="en-US" sz="2200" dirty="0">
                <a:latin typeface="Calibri" panose="020F0502020204030204" pitchFamily="34" charset="0"/>
                <a:cs typeface="Calibri" panose="020F0502020204030204" pitchFamily="34" charset="0"/>
              </a:rPr>
              <a:t>CLR treat that application has no roots anymore.</a:t>
            </a:r>
          </a:p>
          <a:p>
            <a:pPr>
              <a:buSzPct val="80000"/>
            </a:pPr>
            <a:r>
              <a:rPr lang="en-US" sz="2400" dirty="0">
                <a:latin typeface="Calibri" panose="020F0502020204030204" pitchFamily="34" charset="0"/>
                <a:cs typeface="Calibri" panose="020F0502020204030204" pitchFamily="34" charset="0"/>
              </a:rPr>
              <a:t>Closing CLR</a:t>
            </a:r>
          </a:p>
          <a:p>
            <a:pPr lvl="1">
              <a:buSzPct val="80000"/>
            </a:pPr>
            <a:r>
              <a:rPr lang="en-US" sz="2200" dirty="0">
                <a:latin typeface="Calibri" panose="020F0502020204030204" pitchFamily="34" charset="0"/>
                <a:cs typeface="Calibri" panose="020F0502020204030204" pitchFamily="34" charset="0"/>
              </a:rPr>
              <a:t>CLR tries to call Finalize() for each object in managed heap</a:t>
            </a:r>
          </a:p>
        </p:txBody>
      </p:sp>
    </p:spTree>
    <p:extLst>
      <p:ext uri="{BB962C8B-B14F-4D97-AF65-F5344CB8AC3E}">
        <p14:creationId xmlns:p14="http://schemas.microsoft.com/office/powerpoint/2010/main" val="2030777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Oval 57"/>
          <p:cNvSpPr/>
          <p:nvPr/>
        </p:nvSpPr>
        <p:spPr>
          <a:xfrm>
            <a:off x="1649428" y="4362821"/>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a:t>
            </a:r>
            <a:endParaRPr lang="ru-RU" sz="2000" dirty="0">
              <a:solidFill>
                <a:schemeClr val="tx1"/>
              </a:solidFill>
            </a:endParaRPr>
          </a:p>
        </p:txBody>
      </p:sp>
      <p:sp>
        <p:nvSpPr>
          <p:cNvPr id="60" name="Oval 59"/>
          <p:cNvSpPr/>
          <p:nvPr/>
        </p:nvSpPr>
        <p:spPr>
          <a:xfrm>
            <a:off x="4717883" y="4283838"/>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a:t>
            </a:r>
            <a:endParaRPr lang="ru-RU" sz="2000"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d</a:t>
            </a:r>
            <a:endParaRPr lang="ru-RU" sz="2000" dirty="0">
              <a:solidFill>
                <a:schemeClr val="tx1"/>
              </a:solidFill>
            </a:endParaRPr>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e</a:t>
            </a:r>
            <a:endParaRPr lang="ru-RU" sz="2000" dirty="0">
              <a:solidFill>
                <a:schemeClr val="tx1"/>
              </a:solidFill>
            </a:endParaRPr>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b</a:t>
            </a:r>
            <a:endParaRPr lang="ru-RU" sz="2000" dirty="0">
              <a:solidFill>
                <a:schemeClr val="tx1"/>
              </a:solidFill>
            </a:endParaRPr>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6491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Oval 57"/>
          <p:cNvSpPr/>
          <p:nvPr/>
        </p:nvSpPr>
        <p:spPr>
          <a:xfrm>
            <a:off x="1649428" y="4362821"/>
            <a:ext cx="360040" cy="360040"/>
          </a:xfrm>
          <a:prstGeom prst="ellipse">
            <a:avLst/>
          </a:prstGeom>
          <a:solidFill>
            <a:schemeClr val="accent6">
              <a:lumMod val="60000"/>
              <a:lumOff val="4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chemeClr val="accent6">
              <a:lumMod val="60000"/>
              <a:lumOff val="4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chemeClr val="accent6">
              <a:lumMod val="60000"/>
              <a:lumOff val="4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99" name="Rectangle 98"/>
          <p:cNvSpPr/>
          <p:nvPr/>
        </p:nvSpPr>
        <p:spPr>
          <a:xfrm>
            <a:off x="7798973" y="182964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100" name="Rectangle 99"/>
          <p:cNvSpPr/>
          <p:nvPr/>
        </p:nvSpPr>
        <p:spPr>
          <a:xfrm>
            <a:off x="7798973" y="2420617"/>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spTree>
    <p:extLst>
      <p:ext uri="{BB962C8B-B14F-4D97-AF65-F5344CB8AC3E}">
        <p14:creationId xmlns:p14="http://schemas.microsoft.com/office/powerpoint/2010/main" val="41781309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F000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99" name="Rectangle 98"/>
          <p:cNvSpPr/>
          <p:nvPr/>
        </p:nvSpPr>
        <p:spPr>
          <a:xfrm>
            <a:off x="7798973" y="1829643"/>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100" name="Rectangle 99"/>
          <p:cNvSpPr/>
          <p:nvPr/>
        </p:nvSpPr>
        <p:spPr>
          <a:xfrm>
            <a:off x="7798973" y="2420617"/>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spTree>
    <p:extLst>
      <p:ext uri="{BB962C8B-B14F-4D97-AF65-F5344CB8AC3E}">
        <p14:creationId xmlns:p14="http://schemas.microsoft.com/office/powerpoint/2010/main" val="3453843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99" name="Rectangle 98"/>
          <p:cNvSpPr/>
          <p:nvPr/>
        </p:nvSpPr>
        <p:spPr>
          <a:xfrm>
            <a:off x="6211995" y="3284174"/>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100" name="Rectangle 99"/>
          <p:cNvSpPr/>
          <p:nvPr/>
        </p:nvSpPr>
        <p:spPr>
          <a:xfrm>
            <a:off x="6211995" y="3875148"/>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cxnSp>
        <p:nvCxnSpPr>
          <p:cNvPr id="88" name="Straight Arrow Connector 87"/>
          <p:cNvCxnSpPr/>
          <p:nvPr/>
        </p:nvCxnSpPr>
        <p:spPr>
          <a:xfrm>
            <a:off x="6683119" y="2606998"/>
            <a:ext cx="105" cy="590915"/>
          </a:xfrm>
          <a:prstGeom prst="straightConnector1">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5000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100" name="Rectangle 99"/>
          <p:cNvSpPr/>
          <p:nvPr/>
        </p:nvSpPr>
        <p:spPr>
          <a:xfrm>
            <a:off x="6211995" y="3875148"/>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cxnSp>
        <p:nvCxnSpPr>
          <p:cNvPr id="88" name="Straight Arrow Connector 87"/>
          <p:cNvCxnSpPr/>
          <p:nvPr/>
        </p:nvCxnSpPr>
        <p:spPr>
          <a:xfrm>
            <a:off x="6683119" y="2606998"/>
            <a:ext cx="105" cy="590915"/>
          </a:xfrm>
          <a:prstGeom prst="straightConnector1">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3122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cxnSp>
        <p:nvCxnSpPr>
          <p:cNvPr id="88" name="Straight Arrow Connector 87"/>
          <p:cNvCxnSpPr/>
          <p:nvPr/>
        </p:nvCxnSpPr>
        <p:spPr>
          <a:xfrm>
            <a:off x="6683119" y="2606998"/>
            <a:ext cx="105" cy="590915"/>
          </a:xfrm>
          <a:prstGeom prst="straightConnector1">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247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txBox="1">
            <a:spLocks/>
          </p:cNvSpPr>
          <p:nvPr/>
        </p:nvSpPr>
        <p:spPr>
          <a:xfrm>
            <a:off x="611560" y="1556792"/>
            <a:ext cx="8280920" cy="475252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2800" dirty="0" smtClean="0"/>
              <a:t>Garbage Collection in </a:t>
            </a:r>
            <a:r>
              <a:rPr lang="en-US" sz="2800" dirty="0" smtClean="0"/>
              <a:t>.</a:t>
            </a:r>
            <a:r>
              <a:rPr lang="en-US" sz="2800" dirty="0" smtClean="0"/>
              <a:t>NET</a:t>
            </a:r>
            <a:endParaRPr lang="en-US" sz="2800" dirty="0" smtClean="0"/>
          </a:p>
          <a:p>
            <a:pPr>
              <a:spcAft>
                <a:spcPts val="1200"/>
              </a:spcAft>
            </a:pPr>
            <a:r>
              <a:rPr lang="en-US" sz="2800" dirty="0" smtClean="0"/>
              <a:t>How memory leaks affect enterprise applications.</a:t>
            </a:r>
            <a:endParaRPr lang="en-US" sz="2800" dirty="0" smtClean="0"/>
          </a:p>
          <a:p>
            <a:pPr>
              <a:spcAft>
                <a:spcPts val="1200"/>
              </a:spcAft>
            </a:pPr>
            <a:r>
              <a:rPr lang="en-US" sz="2800" dirty="0" smtClean="0"/>
              <a:t>Memory Leak root causes.</a:t>
            </a:r>
            <a:endParaRPr lang="en-US" sz="2800" dirty="0" smtClean="0"/>
          </a:p>
          <a:p>
            <a:pPr>
              <a:spcAft>
                <a:spcPts val="1200"/>
              </a:spcAft>
            </a:pPr>
            <a:r>
              <a:rPr lang="en-US" sz="2800" dirty="0" smtClean="0"/>
              <a:t>Memory </a:t>
            </a:r>
            <a:r>
              <a:rPr lang="en-US" sz="2800" dirty="0" smtClean="0"/>
              <a:t>profiling and memory leak detection tools.</a:t>
            </a:r>
            <a:endParaRPr lang="en-US" sz="2800" dirty="0" smtClean="0"/>
          </a:p>
          <a:p>
            <a:endParaRPr lang="ru-RU" sz="2400" dirty="0"/>
          </a:p>
        </p:txBody>
      </p:sp>
    </p:spTree>
    <p:extLst>
      <p:ext uri="{BB962C8B-B14F-4D97-AF65-F5344CB8AC3E}">
        <p14:creationId xmlns:p14="http://schemas.microsoft.com/office/powerpoint/2010/main" val="17825738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in highly available systems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400" dirty="0" smtClean="0">
                <a:latin typeface="Calibri" panose="020F0502020204030204" pitchFamily="34" charset="0"/>
                <a:cs typeface="Calibri" panose="020F0502020204030204" pitchFamily="34" charset="0"/>
              </a:rPr>
              <a:t>Memory leak consume available memory space on the server.</a:t>
            </a:r>
          </a:p>
          <a:p>
            <a:pPr>
              <a:buSzPct val="80000"/>
            </a:pPr>
            <a:r>
              <a:rPr lang="en-US" sz="2400" dirty="0" smtClean="0">
                <a:latin typeface="Calibri" panose="020F0502020204030204" pitchFamily="34" charset="0"/>
                <a:cs typeface="Calibri" panose="020F0502020204030204" pitchFamily="34" charset="0"/>
              </a:rPr>
              <a:t>It might take one hour or a month.</a:t>
            </a:r>
          </a:p>
          <a:p>
            <a:pPr>
              <a:buSzPct val="80000"/>
            </a:pPr>
            <a:r>
              <a:rPr lang="en-US" sz="2400" dirty="0" smtClean="0">
                <a:latin typeface="Calibri" panose="020F0502020204030204" pitchFamily="34" charset="0"/>
                <a:cs typeface="Calibri" panose="020F0502020204030204" pitchFamily="34" charset="0"/>
              </a:rPr>
              <a:t>Sometimes there is only one way to live with this problem – scheduled regular server reboot. </a:t>
            </a:r>
            <a:endParaRPr lang="en-US" sz="2200" dirty="0">
              <a:latin typeface="Calibri" panose="020F0502020204030204" pitchFamily="34" charset="0"/>
              <a:cs typeface="Calibri" panose="020F0502020204030204" pitchFamily="34" charset="0"/>
            </a:endParaRPr>
          </a:p>
        </p:txBody>
      </p:sp>
      <p:sp>
        <p:nvSpPr>
          <p:cNvPr id="10" name="Right Arrow 9"/>
          <p:cNvSpPr/>
          <p:nvPr/>
        </p:nvSpPr>
        <p:spPr>
          <a:xfrm>
            <a:off x="4413880" y="4581128"/>
            <a:ext cx="792088" cy="540063"/>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p:cNvSpPr/>
          <p:nvPr/>
        </p:nvSpPr>
        <p:spPr>
          <a:xfrm>
            <a:off x="1187624" y="3501008"/>
            <a:ext cx="3096344" cy="277804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effectLst>
                  <a:outerShdw blurRad="38100" dist="38100" dir="2700000" algn="tl">
                    <a:srgbClr val="000000">
                      <a:alpha val="43137"/>
                    </a:srgbClr>
                  </a:outerShdw>
                </a:effectLst>
              </a:rPr>
              <a:t>Memory</a:t>
            </a:r>
            <a:endParaRPr lang="ru-RU" b="1" dirty="0">
              <a:solidFill>
                <a:schemeClr val="bg1"/>
              </a:solidFill>
              <a:effectLst>
                <a:outerShdw blurRad="38100" dist="38100" dir="2700000" algn="tl">
                  <a:srgbClr val="000000">
                    <a:alpha val="43137"/>
                  </a:srgbClr>
                </a:outerShdw>
              </a:effectLst>
            </a:endParaRPr>
          </a:p>
        </p:txBody>
      </p:sp>
      <p:sp>
        <p:nvSpPr>
          <p:cNvPr id="12" name="Rectangle 11"/>
          <p:cNvSpPr/>
          <p:nvPr/>
        </p:nvSpPr>
        <p:spPr>
          <a:xfrm>
            <a:off x="1551112" y="3861048"/>
            <a:ext cx="2660848" cy="23762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Available Memory</a:t>
            </a:r>
            <a:endParaRPr lang="ru-RU" dirty="0"/>
          </a:p>
        </p:txBody>
      </p:sp>
      <p:sp>
        <p:nvSpPr>
          <p:cNvPr id="13" name="Rectangle 12"/>
          <p:cNvSpPr/>
          <p:nvPr/>
        </p:nvSpPr>
        <p:spPr>
          <a:xfrm>
            <a:off x="1344256" y="3861048"/>
            <a:ext cx="131400" cy="237626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Rectangle 13"/>
          <p:cNvSpPr/>
          <p:nvPr/>
        </p:nvSpPr>
        <p:spPr>
          <a:xfrm>
            <a:off x="5364088" y="3501008"/>
            <a:ext cx="3096344" cy="277804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effectLst>
                  <a:outerShdw blurRad="38100" dist="38100" dir="2700000" algn="tl">
                    <a:srgbClr val="000000">
                      <a:alpha val="43137"/>
                    </a:srgbClr>
                  </a:outerShdw>
                </a:effectLst>
              </a:rPr>
              <a:t>Memory</a:t>
            </a:r>
            <a:endParaRPr lang="ru-RU" b="1" dirty="0">
              <a:solidFill>
                <a:schemeClr val="bg1"/>
              </a:solidFill>
              <a:effectLst>
                <a:outerShdw blurRad="38100" dist="38100" dir="2700000" algn="tl">
                  <a:srgbClr val="000000">
                    <a:alpha val="43137"/>
                  </a:srgbClr>
                </a:outerShdw>
              </a:effectLst>
            </a:endParaRPr>
          </a:p>
        </p:txBody>
      </p:sp>
      <p:sp>
        <p:nvSpPr>
          <p:cNvPr id="15" name="Rectangle 14"/>
          <p:cNvSpPr/>
          <p:nvPr/>
        </p:nvSpPr>
        <p:spPr>
          <a:xfrm>
            <a:off x="7047940" y="3861048"/>
            <a:ext cx="1320853" cy="23762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Available Memory</a:t>
            </a:r>
            <a:endParaRPr lang="ru-RU" dirty="0"/>
          </a:p>
        </p:txBody>
      </p:sp>
      <p:sp>
        <p:nvSpPr>
          <p:cNvPr id="16" name="Rectangle 15"/>
          <p:cNvSpPr/>
          <p:nvPr/>
        </p:nvSpPr>
        <p:spPr>
          <a:xfrm>
            <a:off x="5436096" y="3861048"/>
            <a:ext cx="1611843" cy="237626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3268743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decrease</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200" dirty="0" smtClean="0">
                <a:latin typeface="Calibri" panose="020F0502020204030204" pitchFamily="34" charset="0"/>
                <a:cs typeface="Calibri" panose="020F0502020204030204" pitchFamily="34" charset="0"/>
              </a:rPr>
              <a:t>Physical Memory</a:t>
            </a:r>
          </a:p>
          <a:p>
            <a:pPr lvl="1">
              <a:buSzPct val="80000"/>
            </a:pPr>
            <a:r>
              <a:rPr lang="en-US" sz="1800" dirty="0" smtClean="0">
                <a:latin typeface="Calibri" panose="020F0502020204030204" pitchFamily="34" charset="0"/>
                <a:cs typeface="Calibri" panose="020F0502020204030204" pitchFamily="34" charset="0"/>
              </a:rPr>
              <a:t> Fast Memory.</a:t>
            </a:r>
          </a:p>
          <a:p>
            <a:pPr>
              <a:buSzPct val="80000"/>
            </a:pPr>
            <a:r>
              <a:rPr lang="en-US" sz="2200" dirty="0" smtClean="0">
                <a:latin typeface="Calibri" panose="020F0502020204030204" pitchFamily="34" charset="0"/>
                <a:cs typeface="Calibri" panose="020F0502020204030204" pitchFamily="34" charset="0"/>
              </a:rPr>
              <a:t>Virtual Memory</a:t>
            </a:r>
          </a:p>
          <a:p>
            <a:pPr lvl="1">
              <a:buSzPct val="80000"/>
            </a:pPr>
            <a:r>
              <a:rPr lang="en-US" sz="1800" dirty="0" smtClean="0">
                <a:latin typeface="Calibri" panose="020F0502020204030204" pitchFamily="34" charset="0"/>
                <a:cs typeface="Calibri" panose="020F0502020204030204" pitchFamily="34" charset="0"/>
              </a:rPr>
              <a:t>Much slower memory. Using when physical memory is not enough. </a:t>
            </a:r>
            <a:endParaRPr lang="en-US" sz="1800" dirty="0">
              <a:latin typeface="Calibri" panose="020F0502020204030204" pitchFamily="34" charset="0"/>
              <a:cs typeface="Calibri" panose="020F0502020204030204" pitchFamily="34" charset="0"/>
            </a:endParaRPr>
          </a:p>
        </p:txBody>
      </p:sp>
      <p:sp>
        <p:nvSpPr>
          <p:cNvPr id="6" name="Rectangle 5"/>
          <p:cNvSpPr/>
          <p:nvPr/>
        </p:nvSpPr>
        <p:spPr>
          <a:xfrm>
            <a:off x="1187624" y="3501008"/>
            <a:ext cx="6912768" cy="277804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effectLst>
                  <a:outerShdw blurRad="38100" dist="38100" dir="2700000" algn="tl">
                    <a:srgbClr val="000000">
                      <a:alpha val="43137"/>
                    </a:srgbClr>
                  </a:outerShdw>
                </a:effectLst>
              </a:rPr>
              <a:t>Memory</a:t>
            </a:r>
            <a:endParaRPr lang="ru-RU" b="1"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1209328" y="4104508"/>
            <a:ext cx="3578696"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Physical Memory</a:t>
            </a:r>
            <a:endParaRPr lang="ru-RU" dirty="0"/>
          </a:p>
        </p:txBody>
      </p:sp>
      <p:sp>
        <p:nvSpPr>
          <p:cNvPr id="12" name="Rectangle 11"/>
          <p:cNvSpPr/>
          <p:nvPr/>
        </p:nvSpPr>
        <p:spPr>
          <a:xfrm>
            <a:off x="4788024" y="4104508"/>
            <a:ext cx="3312368"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Virtual Memory</a:t>
            </a:r>
            <a:endParaRPr lang="ru-RU" dirty="0"/>
          </a:p>
        </p:txBody>
      </p:sp>
      <p:sp>
        <p:nvSpPr>
          <p:cNvPr id="13" name="Rectangle 12"/>
          <p:cNvSpPr/>
          <p:nvPr/>
        </p:nvSpPr>
        <p:spPr>
          <a:xfrm>
            <a:off x="1551112" y="4509120"/>
            <a:ext cx="2948880" cy="17281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Memory</a:t>
            </a:r>
            <a:endParaRPr lang="ru-RU" dirty="0"/>
          </a:p>
        </p:txBody>
      </p:sp>
      <p:sp>
        <p:nvSpPr>
          <p:cNvPr id="14" name="Rectangle 13"/>
          <p:cNvSpPr/>
          <p:nvPr/>
        </p:nvSpPr>
        <p:spPr>
          <a:xfrm>
            <a:off x="1344256" y="4509120"/>
            <a:ext cx="144016"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7915788" y="4523713"/>
            <a:ext cx="144016"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974372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decrease</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200" dirty="0" smtClean="0">
                <a:latin typeface="Calibri" panose="020F0502020204030204" pitchFamily="34" charset="0"/>
                <a:cs typeface="Calibri" panose="020F0502020204030204" pitchFamily="34" charset="0"/>
              </a:rPr>
              <a:t>Physical Memory</a:t>
            </a:r>
          </a:p>
          <a:p>
            <a:pPr lvl="1">
              <a:buSzPct val="80000"/>
            </a:pPr>
            <a:r>
              <a:rPr lang="en-US" sz="1800" dirty="0" smtClean="0">
                <a:latin typeface="Calibri" panose="020F0502020204030204" pitchFamily="34" charset="0"/>
                <a:cs typeface="Calibri" panose="020F0502020204030204" pitchFamily="34" charset="0"/>
              </a:rPr>
              <a:t> Fast Memory.</a:t>
            </a:r>
          </a:p>
          <a:p>
            <a:pPr>
              <a:buSzPct val="80000"/>
            </a:pPr>
            <a:r>
              <a:rPr lang="en-US" sz="2200" dirty="0" smtClean="0">
                <a:latin typeface="Calibri" panose="020F0502020204030204" pitchFamily="34" charset="0"/>
                <a:cs typeface="Calibri" panose="020F0502020204030204" pitchFamily="34" charset="0"/>
              </a:rPr>
              <a:t>Virtual Memory</a:t>
            </a:r>
          </a:p>
          <a:p>
            <a:pPr lvl="1">
              <a:buSzPct val="80000"/>
            </a:pPr>
            <a:r>
              <a:rPr lang="en-US" sz="1800" dirty="0" smtClean="0">
                <a:latin typeface="Calibri" panose="020F0502020204030204" pitchFamily="34" charset="0"/>
                <a:cs typeface="Calibri" panose="020F0502020204030204" pitchFamily="34" charset="0"/>
              </a:rPr>
              <a:t>Much slower memory. Using when physical memory is not enough. </a:t>
            </a:r>
            <a:endParaRPr lang="en-US" sz="1800" dirty="0">
              <a:latin typeface="Calibri" panose="020F0502020204030204" pitchFamily="34" charset="0"/>
              <a:cs typeface="Calibri" panose="020F0502020204030204" pitchFamily="34" charset="0"/>
            </a:endParaRPr>
          </a:p>
        </p:txBody>
      </p:sp>
      <p:sp>
        <p:nvSpPr>
          <p:cNvPr id="6" name="Rectangle 5"/>
          <p:cNvSpPr/>
          <p:nvPr/>
        </p:nvSpPr>
        <p:spPr>
          <a:xfrm>
            <a:off x="1187624" y="3501008"/>
            <a:ext cx="6912768" cy="277804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effectLst>
                  <a:outerShdw blurRad="38100" dist="38100" dir="2700000" algn="tl">
                    <a:srgbClr val="000000">
                      <a:alpha val="43137"/>
                    </a:srgbClr>
                  </a:outerShdw>
                </a:effectLst>
              </a:rPr>
              <a:t>Memory</a:t>
            </a:r>
            <a:endParaRPr lang="ru-RU" b="1"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1209328" y="4104508"/>
            <a:ext cx="3578696"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Physical Memory</a:t>
            </a:r>
            <a:endParaRPr lang="ru-RU" dirty="0"/>
          </a:p>
        </p:txBody>
      </p:sp>
      <p:sp>
        <p:nvSpPr>
          <p:cNvPr id="12" name="Rectangle 11"/>
          <p:cNvSpPr/>
          <p:nvPr/>
        </p:nvSpPr>
        <p:spPr>
          <a:xfrm>
            <a:off x="4788024" y="4104508"/>
            <a:ext cx="3312368"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Virtual Memory</a:t>
            </a:r>
            <a:endParaRPr lang="ru-RU" dirty="0"/>
          </a:p>
        </p:txBody>
      </p:sp>
      <p:sp>
        <p:nvSpPr>
          <p:cNvPr id="13" name="Rectangle 12"/>
          <p:cNvSpPr/>
          <p:nvPr/>
        </p:nvSpPr>
        <p:spPr>
          <a:xfrm>
            <a:off x="4032528" y="4509120"/>
            <a:ext cx="2948880" cy="17281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Memory</a:t>
            </a:r>
            <a:endParaRPr lang="ru-RU" dirty="0"/>
          </a:p>
        </p:txBody>
      </p:sp>
      <p:sp>
        <p:nvSpPr>
          <p:cNvPr id="14" name="Rectangle 13"/>
          <p:cNvSpPr/>
          <p:nvPr/>
        </p:nvSpPr>
        <p:spPr>
          <a:xfrm>
            <a:off x="1344255" y="4509120"/>
            <a:ext cx="2647685"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7570636" y="4523713"/>
            <a:ext cx="489168"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41337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decrease</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200" dirty="0" smtClean="0">
                <a:latin typeface="Calibri" panose="020F0502020204030204" pitchFamily="34" charset="0"/>
                <a:cs typeface="Calibri" panose="020F0502020204030204" pitchFamily="34" charset="0"/>
              </a:rPr>
              <a:t>Garbage Collector know that there are too less memory left, so it increase garbage collection procedure up to 50 times. </a:t>
            </a:r>
          </a:p>
          <a:p>
            <a:pPr>
              <a:buSzPct val="80000"/>
            </a:pPr>
            <a:r>
              <a:rPr lang="en-US" sz="2200" dirty="0" smtClean="0">
                <a:latin typeface="Calibri" panose="020F0502020204030204" pitchFamily="34" charset="0"/>
                <a:cs typeface="Calibri" panose="020F0502020204030204" pitchFamily="34" charset="0"/>
              </a:rPr>
              <a:t>But it does not help, because leaked memory objects are not reachable for GC.</a:t>
            </a:r>
            <a:endParaRPr lang="en-US" sz="1800" dirty="0">
              <a:latin typeface="Calibri" panose="020F0502020204030204" pitchFamily="34" charset="0"/>
              <a:cs typeface="Calibri" panose="020F0502020204030204" pitchFamily="34" charset="0"/>
            </a:endParaRPr>
          </a:p>
        </p:txBody>
      </p:sp>
      <p:sp>
        <p:nvSpPr>
          <p:cNvPr id="6" name="Rectangle 5"/>
          <p:cNvSpPr/>
          <p:nvPr/>
        </p:nvSpPr>
        <p:spPr>
          <a:xfrm>
            <a:off x="1187624" y="3501008"/>
            <a:ext cx="6912768" cy="277804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effectLst>
                  <a:outerShdw blurRad="38100" dist="38100" dir="2700000" algn="tl">
                    <a:srgbClr val="000000">
                      <a:alpha val="43137"/>
                    </a:srgbClr>
                  </a:outerShdw>
                </a:effectLst>
              </a:rPr>
              <a:t>Memory</a:t>
            </a:r>
            <a:endParaRPr lang="ru-RU" b="1"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1209328" y="4104508"/>
            <a:ext cx="3578696"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Physical Memory</a:t>
            </a:r>
            <a:endParaRPr lang="ru-RU" dirty="0"/>
          </a:p>
        </p:txBody>
      </p:sp>
      <p:sp>
        <p:nvSpPr>
          <p:cNvPr id="12" name="Rectangle 11"/>
          <p:cNvSpPr/>
          <p:nvPr/>
        </p:nvSpPr>
        <p:spPr>
          <a:xfrm>
            <a:off x="4788024" y="4104508"/>
            <a:ext cx="3312368"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Virtual Memory</a:t>
            </a:r>
            <a:endParaRPr lang="ru-RU" dirty="0"/>
          </a:p>
        </p:txBody>
      </p:sp>
      <p:sp>
        <p:nvSpPr>
          <p:cNvPr id="13" name="Rectangle 12"/>
          <p:cNvSpPr/>
          <p:nvPr/>
        </p:nvSpPr>
        <p:spPr>
          <a:xfrm>
            <a:off x="4032528" y="4509120"/>
            <a:ext cx="2948880" cy="17281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Memory</a:t>
            </a:r>
            <a:endParaRPr lang="ru-RU" dirty="0"/>
          </a:p>
        </p:txBody>
      </p:sp>
      <p:sp>
        <p:nvSpPr>
          <p:cNvPr id="14" name="Rectangle 13"/>
          <p:cNvSpPr/>
          <p:nvPr/>
        </p:nvSpPr>
        <p:spPr>
          <a:xfrm>
            <a:off x="1344255" y="4509120"/>
            <a:ext cx="2647685"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7133808" y="4523713"/>
            <a:ext cx="925996"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24381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Types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Memory leak in </a:t>
            </a:r>
            <a:r>
              <a:rPr lang="en-US" sz="2400" b="1" dirty="0" smtClean="0"/>
              <a:t>managed</a:t>
            </a:r>
            <a:r>
              <a:rPr lang="en-US" sz="2400" dirty="0" smtClean="0"/>
              <a:t> heap</a:t>
            </a:r>
          </a:p>
          <a:p>
            <a:pPr lvl="1"/>
            <a:r>
              <a:rPr lang="en-US" sz="2000" dirty="0" smtClean="0"/>
              <a:t>Unintended reference keeping managed object alive</a:t>
            </a:r>
          </a:p>
          <a:p>
            <a:pPr lvl="1"/>
            <a:r>
              <a:rPr lang="en-US" sz="2000" dirty="0"/>
              <a:t>Aggregating object references</a:t>
            </a:r>
          </a:p>
          <a:p>
            <a:pPr lvl="1"/>
            <a:r>
              <a:rPr lang="en-US" sz="2000" dirty="0"/>
              <a:t>Delegates (closure context variables</a:t>
            </a:r>
            <a:r>
              <a:rPr lang="en-US" sz="2000" dirty="0" smtClean="0"/>
              <a:t>)</a:t>
            </a:r>
          </a:p>
          <a:p>
            <a:pPr lvl="1"/>
            <a:endParaRPr lang="en-US" sz="2000" dirty="0" smtClean="0"/>
          </a:p>
          <a:p>
            <a:r>
              <a:rPr lang="en-US" sz="2400" dirty="0" smtClean="0"/>
              <a:t>Memory leak in </a:t>
            </a:r>
            <a:r>
              <a:rPr lang="en-US" sz="2400" b="1" dirty="0" smtClean="0"/>
              <a:t>unmanaged</a:t>
            </a:r>
            <a:r>
              <a:rPr lang="en-US" sz="2400" dirty="0" smtClean="0"/>
              <a:t> heap</a:t>
            </a:r>
            <a:endParaRPr lang="en-US" sz="2400" dirty="0"/>
          </a:p>
          <a:p>
            <a:pPr lvl="1"/>
            <a:r>
              <a:rPr lang="en-US" sz="2000" dirty="0" smtClean="0"/>
              <a:t>Resource disposing omitting</a:t>
            </a:r>
          </a:p>
        </p:txBody>
      </p:sp>
    </p:spTree>
    <p:extLst>
      <p:ext uri="{BB962C8B-B14F-4D97-AF65-F5344CB8AC3E}">
        <p14:creationId xmlns:p14="http://schemas.microsoft.com/office/powerpoint/2010/main" val="1999073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Managed Heap memory leak usually means that GC can reach the leaked object, but treat it not as garbage due to active references.</a:t>
            </a:r>
          </a:p>
          <a:p>
            <a:pPr marL="457200" lvl="1" indent="0">
              <a:buNone/>
            </a:pPr>
            <a:endParaRPr lang="en-US" sz="2000" dirty="0" smtClean="0"/>
          </a:p>
        </p:txBody>
      </p:sp>
      <p:sp>
        <p:nvSpPr>
          <p:cNvPr id="10" name="TextBox 9"/>
          <p:cNvSpPr txBox="1"/>
          <p:nvPr/>
        </p:nvSpPr>
        <p:spPr>
          <a:xfrm>
            <a:off x="1109420" y="2996952"/>
            <a:ext cx="7285199" cy="3139321"/>
          </a:xfrm>
          <a:prstGeom prst="rect">
            <a:avLst/>
          </a:prstGeom>
          <a:solidFill>
            <a:schemeClr val="tx1">
              <a:lumMod val="75000"/>
              <a:lumOff val="25000"/>
            </a:schemeClr>
          </a:solidFill>
        </p:spPr>
        <p:txBody>
          <a:bodyPr wrap="none" rtlCol="0">
            <a:spAutoFit/>
          </a:bodyPr>
          <a:lstStyle/>
          <a:p>
            <a:r>
              <a:rPr lang="en-US" dirty="0">
                <a:solidFill>
                  <a:schemeClr val="tx2">
                    <a:lumMod val="40000"/>
                    <a:lumOff val="60000"/>
                  </a:schemeClr>
                </a:solidFill>
              </a:rPr>
              <a:t>public static class </a:t>
            </a:r>
            <a:r>
              <a:rPr lang="en-US" dirty="0" err="1">
                <a:solidFill>
                  <a:schemeClr val="bg1"/>
                </a:solidFill>
              </a:rPr>
              <a:t>SomethingFactory</a:t>
            </a:r>
            <a:endParaRPr lang="en-US" dirty="0">
              <a:solidFill>
                <a:schemeClr val="bg1"/>
              </a:solidFill>
            </a:endParaRPr>
          </a:p>
          <a:p>
            <a:r>
              <a:rPr lang="en-US" dirty="0">
                <a:solidFill>
                  <a:schemeClr val="bg1"/>
                </a:solidFill>
              </a:rPr>
              <a:t>{</a:t>
            </a:r>
          </a:p>
          <a:p>
            <a:r>
              <a:rPr lang="en-US" dirty="0">
                <a:solidFill>
                  <a:schemeClr val="bg1"/>
                </a:solidFill>
              </a:rPr>
              <a:t>    </a:t>
            </a:r>
            <a:r>
              <a:rPr lang="en-US" dirty="0">
                <a:solidFill>
                  <a:schemeClr val="tx2">
                    <a:lumMod val="40000"/>
                    <a:lumOff val="60000"/>
                  </a:schemeClr>
                </a:solidFill>
              </a:rPr>
              <a:t>private static </a:t>
            </a:r>
            <a:r>
              <a:rPr lang="en-US" dirty="0">
                <a:solidFill>
                  <a:schemeClr val="bg1"/>
                </a:solidFill>
              </a:rPr>
              <a:t>List&lt;Something&gt; </a:t>
            </a:r>
            <a:r>
              <a:rPr lang="en-US" dirty="0" err="1">
                <a:solidFill>
                  <a:schemeClr val="bg1"/>
                </a:solidFill>
              </a:rPr>
              <a:t>listOfSomethings</a:t>
            </a:r>
            <a:r>
              <a:rPr lang="en-US" dirty="0">
                <a:solidFill>
                  <a:schemeClr val="bg1"/>
                </a:solidFill>
              </a:rPr>
              <a:t> = </a:t>
            </a:r>
            <a:r>
              <a:rPr lang="en-US" dirty="0">
                <a:solidFill>
                  <a:schemeClr val="tx2">
                    <a:lumMod val="40000"/>
                    <a:lumOff val="60000"/>
                  </a:schemeClr>
                </a:solidFill>
              </a:rPr>
              <a:t>new</a:t>
            </a:r>
            <a:r>
              <a:rPr lang="en-US" dirty="0">
                <a:solidFill>
                  <a:schemeClr val="bg1"/>
                </a:solidFill>
              </a:rPr>
              <a:t> List&lt;Something&gt;();</a:t>
            </a:r>
          </a:p>
          <a:p>
            <a:endParaRPr lang="en-US" dirty="0">
              <a:solidFill>
                <a:schemeClr val="bg1"/>
              </a:solidFill>
            </a:endParaRPr>
          </a:p>
          <a:p>
            <a:r>
              <a:rPr lang="en-US" dirty="0">
                <a:solidFill>
                  <a:schemeClr val="tx2">
                    <a:lumMod val="40000"/>
                    <a:lumOff val="60000"/>
                  </a:schemeClr>
                </a:solidFill>
              </a:rPr>
              <a:t>    public static </a:t>
            </a:r>
            <a:r>
              <a:rPr lang="en-US" dirty="0">
                <a:solidFill>
                  <a:schemeClr val="bg1"/>
                </a:solidFill>
              </a:rPr>
              <a:t>Something </a:t>
            </a:r>
            <a:r>
              <a:rPr lang="en-US" dirty="0" err="1">
                <a:solidFill>
                  <a:schemeClr val="bg1"/>
                </a:solidFill>
              </a:rPr>
              <a:t>CreateSomething</a:t>
            </a:r>
            <a:r>
              <a:rPr lang="en-US" dirty="0">
                <a:solidFill>
                  <a:schemeClr val="bg1"/>
                </a:solidFill>
              </a:rPr>
              <a:t>()</a:t>
            </a:r>
          </a:p>
          <a:p>
            <a:r>
              <a:rPr lang="en-US" dirty="0">
                <a:solidFill>
                  <a:schemeClr val="bg1"/>
                </a:solidFill>
              </a:rPr>
              <a:t>    {</a:t>
            </a:r>
          </a:p>
          <a:p>
            <a:r>
              <a:rPr lang="en-US" dirty="0">
                <a:solidFill>
                  <a:schemeClr val="bg1"/>
                </a:solidFill>
              </a:rPr>
              <a:t>        </a:t>
            </a:r>
            <a:r>
              <a:rPr lang="en-US" dirty="0" err="1">
                <a:solidFill>
                  <a:schemeClr val="tx2">
                    <a:lumMod val="40000"/>
                    <a:lumOff val="60000"/>
                  </a:schemeClr>
                </a:solidFill>
              </a:rPr>
              <a:t>var</a:t>
            </a:r>
            <a:r>
              <a:rPr lang="en-US" dirty="0">
                <a:solidFill>
                  <a:schemeClr val="tx2">
                    <a:lumMod val="40000"/>
                    <a:lumOff val="60000"/>
                  </a:schemeClr>
                </a:solidFill>
              </a:rPr>
              <a:t> </a:t>
            </a:r>
            <a:r>
              <a:rPr lang="en-US" dirty="0">
                <a:solidFill>
                  <a:schemeClr val="bg1"/>
                </a:solidFill>
              </a:rPr>
              <a:t>something = </a:t>
            </a:r>
            <a:r>
              <a:rPr lang="en-US" dirty="0">
                <a:solidFill>
                  <a:schemeClr val="tx2">
                    <a:lumMod val="40000"/>
                    <a:lumOff val="60000"/>
                  </a:schemeClr>
                </a:solidFill>
              </a:rPr>
              <a:t>new</a:t>
            </a:r>
            <a:r>
              <a:rPr lang="en-US" dirty="0">
                <a:solidFill>
                  <a:schemeClr val="bg1"/>
                </a:solidFill>
              </a:rPr>
              <a:t> Something();</a:t>
            </a:r>
          </a:p>
          <a:p>
            <a:r>
              <a:rPr lang="en-US" dirty="0">
                <a:solidFill>
                  <a:schemeClr val="bg1"/>
                </a:solidFill>
              </a:rPr>
              <a:t>        </a:t>
            </a:r>
            <a:r>
              <a:rPr lang="en-US" dirty="0" err="1">
                <a:solidFill>
                  <a:schemeClr val="bg1"/>
                </a:solidFill>
              </a:rPr>
              <a:t>listOfSomethings.Add</a:t>
            </a:r>
            <a:r>
              <a:rPr lang="en-US" dirty="0">
                <a:solidFill>
                  <a:schemeClr val="bg1"/>
                </a:solidFill>
              </a:rPr>
              <a:t>(something);</a:t>
            </a:r>
          </a:p>
          <a:p>
            <a:r>
              <a:rPr lang="en-US" dirty="0">
                <a:solidFill>
                  <a:schemeClr val="bg1"/>
                </a:solidFill>
              </a:rPr>
              <a:t>        </a:t>
            </a:r>
            <a:r>
              <a:rPr lang="en-US" dirty="0">
                <a:solidFill>
                  <a:schemeClr val="tx2">
                    <a:lumMod val="40000"/>
                    <a:lumOff val="60000"/>
                  </a:schemeClr>
                </a:solidFill>
              </a:rPr>
              <a:t>return</a:t>
            </a:r>
            <a:r>
              <a:rPr lang="en-US" dirty="0">
                <a:solidFill>
                  <a:schemeClr val="bg1"/>
                </a:solidFill>
              </a:rPr>
              <a:t> something;</a:t>
            </a:r>
          </a:p>
          <a:p>
            <a:r>
              <a:rPr lang="en-US" dirty="0">
                <a:solidFill>
                  <a:schemeClr val="bg1"/>
                </a:solidFill>
              </a:rPr>
              <a:t>    }</a:t>
            </a:r>
          </a:p>
          <a:p>
            <a:r>
              <a:rPr lang="en-US" dirty="0">
                <a:solidFill>
                  <a:schemeClr val="bg1"/>
                </a:solidFill>
              </a:rPr>
              <a:t>}</a:t>
            </a:r>
            <a:endParaRPr lang="ru-RU" dirty="0">
              <a:solidFill>
                <a:schemeClr val="bg1"/>
              </a:solidFill>
            </a:endParaRPr>
          </a:p>
        </p:txBody>
      </p:sp>
    </p:spTree>
    <p:extLst>
      <p:ext uri="{BB962C8B-B14F-4D97-AF65-F5344CB8AC3E}">
        <p14:creationId xmlns:p14="http://schemas.microsoft.com/office/powerpoint/2010/main" val="12459014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Event Handlers might be a source of memory leaks.</a:t>
            </a:r>
          </a:p>
          <a:p>
            <a:r>
              <a:rPr lang="en-US" sz="2400" dirty="0"/>
              <a:t>If you subscribe to an event on object1 from object2, then do object2.Dispose() and pretend it doesn't exist (and drop out all references from your code), there is an implicit reference in object1's event that will prevent object2 from being garbage collected.</a:t>
            </a:r>
            <a:endParaRPr lang="en-US" sz="2400" dirty="0" smtClean="0"/>
          </a:p>
          <a:p>
            <a:pPr marL="457200" lvl="1" indent="0">
              <a:buNone/>
            </a:pPr>
            <a:endParaRPr lang="en-US" sz="2000" dirty="0" smtClean="0"/>
          </a:p>
        </p:txBody>
      </p:sp>
      <p:sp>
        <p:nvSpPr>
          <p:cNvPr id="10" name="TextBox 9"/>
          <p:cNvSpPr txBox="1"/>
          <p:nvPr/>
        </p:nvSpPr>
        <p:spPr>
          <a:xfrm>
            <a:off x="1791981" y="4017531"/>
            <a:ext cx="5622820" cy="2308324"/>
          </a:xfrm>
          <a:prstGeom prst="rect">
            <a:avLst/>
          </a:prstGeom>
          <a:solidFill>
            <a:schemeClr val="tx1">
              <a:lumMod val="75000"/>
              <a:lumOff val="25000"/>
            </a:schemeClr>
          </a:solidFill>
        </p:spPr>
        <p:txBody>
          <a:bodyPr wrap="square" rtlCol="0">
            <a:spAutoFit/>
          </a:bodyPr>
          <a:lstStyle/>
          <a:p>
            <a:r>
              <a:rPr lang="en-US" dirty="0" err="1">
                <a:solidFill>
                  <a:schemeClr val="bg1"/>
                </a:solidFill>
              </a:rPr>
              <a:t>MyType</a:t>
            </a:r>
            <a:r>
              <a:rPr lang="en-US" dirty="0">
                <a:solidFill>
                  <a:schemeClr val="bg1"/>
                </a:solidFill>
              </a:rPr>
              <a:t> object2 = </a:t>
            </a:r>
            <a:r>
              <a:rPr lang="en-US" dirty="0">
                <a:solidFill>
                  <a:schemeClr val="tx2">
                    <a:lumMod val="40000"/>
                    <a:lumOff val="60000"/>
                  </a:schemeClr>
                </a:solidFill>
              </a:rPr>
              <a:t>new</a:t>
            </a:r>
            <a:r>
              <a:rPr lang="en-US" dirty="0">
                <a:solidFill>
                  <a:schemeClr val="bg1"/>
                </a:solidFill>
              </a:rPr>
              <a:t> </a:t>
            </a:r>
            <a:r>
              <a:rPr lang="en-US" dirty="0" err="1">
                <a:solidFill>
                  <a:schemeClr val="bg1"/>
                </a:solidFill>
              </a:rPr>
              <a:t>MyType</a:t>
            </a:r>
            <a:r>
              <a:rPr lang="en-US" dirty="0">
                <a:solidFill>
                  <a:schemeClr val="bg1"/>
                </a:solidFill>
              </a:rPr>
              <a:t>();</a:t>
            </a:r>
          </a:p>
          <a:p>
            <a:endParaRPr lang="en-US" dirty="0">
              <a:solidFill>
                <a:schemeClr val="bg1"/>
              </a:solidFill>
            </a:endParaRPr>
          </a:p>
          <a:p>
            <a:r>
              <a:rPr lang="en-US" dirty="0" smtClean="0">
                <a:solidFill>
                  <a:schemeClr val="bg1"/>
                </a:solidFill>
              </a:rPr>
              <a:t>object1.SomeEvent </a:t>
            </a:r>
            <a:r>
              <a:rPr lang="en-US" dirty="0">
                <a:solidFill>
                  <a:schemeClr val="bg1"/>
                </a:solidFill>
              </a:rPr>
              <a:t>+= object2.myEventHandler;</a:t>
            </a:r>
          </a:p>
          <a:p>
            <a:endParaRPr lang="en-US" dirty="0">
              <a:solidFill>
                <a:schemeClr val="bg1"/>
              </a:solidFill>
            </a:endParaRPr>
          </a:p>
          <a:p>
            <a:r>
              <a:rPr lang="en-US" dirty="0">
                <a:solidFill>
                  <a:srgbClr val="00FF00"/>
                </a:solidFill>
              </a:rPr>
              <a:t>// Should call this</a:t>
            </a:r>
          </a:p>
          <a:p>
            <a:r>
              <a:rPr lang="en-US" dirty="0">
                <a:solidFill>
                  <a:srgbClr val="00FF00"/>
                </a:solidFill>
              </a:rPr>
              <a:t>// object1.SomeEvent -= object2.myEventHandler;</a:t>
            </a:r>
          </a:p>
          <a:p>
            <a:endParaRPr lang="en-US" dirty="0">
              <a:solidFill>
                <a:schemeClr val="bg1"/>
              </a:solidFill>
            </a:endParaRPr>
          </a:p>
          <a:p>
            <a:r>
              <a:rPr lang="en-US" dirty="0">
                <a:solidFill>
                  <a:schemeClr val="bg1"/>
                </a:solidFill>
              </a:rPr>
              <a:t>object2.Dispose();</a:t>
            </a:r>
            <a:endParaRPr lang="ru-RU" dirty="0">
              <a:solidFill>
                <a:schemeClr val="bg1"/>
              </a:solidFill>
            </a:endParaRPr>
          </a:p>
        </p:txBody>
      </p:sp>
    </p:spTree>
    <p:extLst>
      <p:ext uri="{BB962C8B-B14F-4D97-AF65-F5344CB8AC3E}">
        <p14:creationId xmlns:p14="http://schemas.microsoft.com/office/powerpoint/2010/main" val="3546451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Memory leak in </a:t>
            </a:r>
            <a:r>
              <a:rPr lang="en-US" sz="2400" b="1" dirty="0" smtClean="0"/>
              <a:t>managed</a:t>
            </a:r>
            <a:r>
              <a:rPr lang="en-US" sz="2400" dirty="0" smtClean="0"/>
              <a:t> heap</a:t>
            </a:r>
          </a:p>
          <a:p>
            <a:pPr lvl="1"/>
            <a:r>
              <a:rPr lang="en-US" sz="2000" dirty="0" smtClean="0"/>
              <a:t>Unintended reference keeping managed object alive</a:t>
            </a:r>
          </a:p>
          <a:p>
            <a:pPr lvl="1"/>
            <a:r>
              <a:rPr lang="en-US" sz="2000" dirty="0" smtClean="0"/>
              <a:t>Aggregating object references</a:t>
            </a:r>
          </a:p>
          <a:p>
            <a:pPr lvl="1"/>
            <a:r>
              <a:rPr lang="en-US" sz="2000" dirty="0" smtClean="0"/>
              <a:t>Delegates (closure context variables)</a:t>
            </a:r>
          </a:p>
          <a:p>
            <a:pPr lvl="1"/>
            <a:endParaRPr lang="en-US" sz="2000" dirty="0"/>
          </a:p>
          <a:p>
            <a:r>
              <a:rPr lang="en-US" sz="2400" dirty="0" smtClean="0"/>
              <a:t>Managed Heap memory leak usually means that GC can reach the leaked object, but treat it not as garbage due to active references.</a:t>
            </a:r>
          </a:p>
          <a:p>
            <a:endParaRPr lang="en-US" sz="2400" dirty="0"/>
          </a:p>
          <a:p>
            <a:r>
              <a:rPr lang="en-US" sz="2400" dirty="0" smtClean="0"/>
              <a:t>Memory leak hard to find in tightly coupled applications.</a:t>
            </a:r>
          </a:p>
        </p:txBody>
      </p:sp>
    </p:spTree>
    <p:extLst>
      <p:ext uri="{BB962C8B-B14F-4D97-AF65-F5344CB8AC3E}">
        <p14:creationId xmlns:p14="http://schemas.microsoft.com/office/powerpoint/2010/main" val="38741756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319486"/>
            <a:ext cx="8682694" cy="4867098"/>
          </a:xfrm>
          <a:prstGeom prst="rect">
            <a:avLst/>
          </a:prstGeom>
        </p:spPr>
      </p:pic>
    </p:spTree>
    <p:extLst>
      <p:ext uri="{BB962C8B-B14F-4D97-AF65-F5344CB8AC3E}">
        <p14:creationId xmlns:p14="http://schemas.microsoft.com/office/powerpoint/2010/main" val="37410446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Unmanaged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Memory leak in </a:t>
            </a:r>
            <a:r>
              <a:rPr lang="en-US" sz="2400" b="1" dirty="0" smtClean="0"/>
              <a:t>unmanaged</a:t>
            </a:r>
            <a:r>
              <a:rPr lang="en-US" sz="2400" dirty="0" smtClean="0"/>
              <a:t> heap</a:t>
            </a:r>
            <a:endParaRPr lang="en-US" sz="2400" dirty="0"/>
          </a:p>
          <a:p>
            <a:pPr lvl="1"/>
            <a:r>
              <a:rPr lang="en-US" sz="2000" dirty="0" smtClean="0"/>
              <a:t>Resource disposing omitting</a:t>
            </a:r>
          </a:p>
        </p:txBody>
      </p:sp>
      <p:grpSp>
        <p:nvGrpSpPr>
          <p:cNvPr id="17" name="Group 16"/>
          <p:cNvGrpSpPr/>
          <p:nvPr/>
        </p:nvGrpSpPr>
        <p:grpSpPr>
          <a:xfrm>
            <a:off x="611560" y="4653136"/>
            <a:ext cx="8145003" cy="1634065"/>
            <a:chOff x="611560" y="4653136"/>
            <a:chExt cx="8145003" cy="1634065"/>
          </a:xfrm>
        </p:grpSpPr>
        <p:sp>
          <p:nvSpPr>
            <p:cNvPr id="5" name="Rectangle 4"/>
            <p:cNvSpPr/>
            <p:nvPr/>
          </p:nvSpPr>
          <p:spPr>
            <a:xfrm>
              <a:off x="619659" y="4653136"/>
              <a:ext cx="8136904" cy="787896"/>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6" name="Rectangle 5"/>
            <p:cNvSpPr/>
            <p:nvPr/>
          </p:nvSpPr>
          <p:spPr>
            <a:xfrm>
              <a:off x="611560" y="5517232"/>
              <a:ext cx="8136904" cy="769969"/>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8" name="Oval 7"/>
            <p:cNvSpPr/>
            <p:nvPr/>
          </p:nvSpPr>
          <p:spPr>
            <a:xfrm>
              <a:off x="2171324" y="5716300"/>
              <a:ext cx="360040" cy="360040"/>
            </a:xfrm>
            <a:prstGeom prst="ellipse">
              <a:avLst/>
            </a:prstGeom>
            <a:solidFill>
              <a:srgbClr val="FF000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Oval 8"/>
            <p:cNvSpPr/>
            <p:nvPr/>
          </p:nvSpPr>
          <p:spPr>
            <a:xfrm>
              <a:off x="1117767" y="5716300"/>
              <a:ext cx="360040" cy="360040"/>
            </a:xfrm>
            <a:prstGeom prst="ellipse">
              <a:avLst/>
            </a:prstGeom>
            <a:solidFill>
              <a:srgbClr val="FF000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Group 17"/>
          <p:cNvGrpSpPr/>
          <p:nvPr/>
        </p:nvGrpSpPr>
        <p:grpSpPr>
          <a:xfrm>
            <a:off x="611560" y="2852936"/>
            <a:ext cx="8145003" cy="1634065"/>
            <a:chOff x="611560" y="4653136"/>
            <a:chExt cx="8145003" cy="1634065"/>
          </a:xfrm>
        </p:grpSpPr>
        <p:sp>
          <p:nvSpPr>
            <p:cNvPr id="19" name="Rectangle 18"/>
            <p:cNvSpPr/>
            <p:nvPr/>
          </p:nvSpPr>
          <p:spPr>
            <a:xfrm>
              <a:off x="619659" y="4653136"/>
              <a:ext cx="8136904" cy="787896"/>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0" name="Rectangle 19"/>
            <p:cNvSpPr/>
            <p:nvPr/>
          </p:nvSpPr>
          <p:spPr>
            <a:xfrm>
              <a:off x="611560" y="5517232"/>
              <a:ext cx="8136904" cy="769969"/>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21" name="Oval 20"/>
            <p:cNvSpPr/>
            <p:nvPr/>
          </p:nvSpPr>
          <p:spPr>
            <a:xfrm>
              <a:off x="1628579" y="4867064"/>
              <a:ext cx="360040" cy="360040"/>
            </a:xfrm>
            <a:prstGeom prst="ellipse">
              <a:avLst/>
            </a:prstGeom>
            <a:solidFill>
              <a:srgbClr val="FFA827"/>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Oval 21"/>
            <p:cNvSpPr/>
            <p:nvPr/>
          </p:nvSpPr>
          <p:spPr>
            <a:xfrm>
              <a:off x="217132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Oval 22"/>
            <p:cNvSpPr/>
            <p:nvPr/>
          </p:nvSpPr>
          <p:spPr>
            <a:xfrm>
              <a:off x="1117767"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4" name="Straight Arrow Connector 23"/>
            <p:cNvCxnSpPr>
              <a:stCxn id="21" idx="4"/>
              <a:endCxn id="22" idx="1"/>
            </p:cNvCxnSpPr>
            <p:nvPr/>
          </p:nvCxnSpPr>
          <p:spPr>
            <a:xfrm>
              <a:off x="1808599" y="5227104"/>
              <a:ext cx="415452" cy="54192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3" idx="7"/>
            </p:cNvCxnSpPr>
            <p:nvPr/>
          </p:nvCxnSpPr>
          <p:spPr>
            <a:xfrm flipH="1">
              <a:off x="1425080" y="5234534"/>
              <a:ext cx="376018" cy="53449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86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Tracing GC </a:t>
            </a:r>
            <a:r>
              <a:rPr lang="en-US" dirty="0" smtClean="0"/>
              <a:t>algorithm</a:t>
            </a:r>
            <a:endParaRPr lang="en-US" dirty="0"/>
          </a:p>
        </p:txBody>
      </p:sp>
      <p:pic>
        <p:nvPicPr>
          <p:cNvPr id="4" name="Picture 3"/>
          <p:cNvPicPr>
            <a:picLocks noChangeAspect="1"/>
          </p:cNvPicPr>
          <p:nvPr/>
        </p:nvPicPr>
        <p:blipFill>
          <a:blip r:embed="rId2"/>
          <a:stretch>
            <a:fillRect/>
          </a:stretch>
        </p:blipFill>
        <p:spPr>
          <a:xfrm>
            <a:off x="6948264" y="2492896"/>
            <a:ext cx="1837530" cy="1963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Garbage collection algorithm in .NET is based on Tracing Algorithms (McCarthy, 1960) which was developed for Lisp language.</a:t>
            </a:r>
          </a:p>
          <a:p>
            <a:endParaRPr lang="en-US" sz="2400" dirty="0" smtClean="0"/>
          </a:p>
          <a:p>
            <a:r>
              <a:rPr lang="en-US" sz="2400" dirty="0" smtClean="0"/>
              <a:t>Also known as “Mark and Sweep”</a:t>
            </a:r>
          </a:p>
          <a:p>
            <a:pPr marL="0" indent="0">
              <a:buNone/>
            </a:pPr>
            <a:endParaRPr lang="en-US" sz="2400" dirty="0" smtClean="0"/>
          </a:p>
          <a:p>
            <a:pPr marL="457200" indent="-457200">
              <a:buFont typeface="+mj-lt"/>
              <a:buAutoNum type="arabicPeriod"/>
            </a:pPr>
            <a:r>
              <a:rPr lang="en-US" sz="2400" dirty="0" smtClean="0"/>
              <a:t>Stop all processes, run garbage collector</a:t>
            </a:r>
          </a:p>
          <a:p>
            <a:pPr marL="457200" indent="-457200">
              <a:buFont typeface="+mj-lt"/>
              <a:buAutoNum type="arabicPeriod"/>
            </a:pPr>
            <a:r>
              <a:rPr lang="en-US" sz="2400" dirty="0" smtClean="0"/>
              <a:t>Trace forward from the roots</a:t>
            </a:r>
          </a:p>
          <a:p>
            <a:pPr marL="457200" indent="-457200">
              <a:buFont typeface="+mj-lt"/>
              <a:buAutoNum type="arabicPeriod"/>
            </a:pPr>
            <a:r>
              <a:rPr lang="en-US" sz="2400" dirty="0" smtClean="0"/>
              <a:t>Everything touched is live, anything else is garbage.</a:t>
            </a:r>
            <a:endParaRPr lang="ru-RU" sz="2400" dirty="0"/>
          </a:p>
        </p:txBody>
      </p:sp>
    </p:spTree>
    <p:extLst>
      <p:ext uri="{BB962C8B-B14F-4D97-AF65-F5344CB8AC3E}">
        <p14:creationId xmlns:p14="http://schemas.microsoft.com/office/powerpoint/2010/main" val="31171696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Unmanaged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Always implement </a:t>
            </a:r>
            <a:r>
              <a:rPr lang="en-US" sz="2400" dirty="0" err="1" smtClean="0"/>
              <a:t>IDisposable</a:t>
            </a:r>
            <a:r>
              <a:rPr lang="en-US" sz="2400" dirty="0" smtClean="0"/>
              <a:t> interface for classes who using unmanaged resources.</a:t>
            </a:r>
            <a:endParaRPr lang="en-US" sz="2400" dirty="0"/>
          </a:p>
          <a:p>
            <a:pPr lvl="1"/>
            <a:r>
              <a:rPr lang="en-US" sz="2000" dirty="0" smtClean="0"/>
              <a:t>Developer still responsible for correct resource usage.</a:t>
            </a:r>
          </a:p>
        </p:txBody>
      </p:sp>
    </p:spTree>
    <p:extLst>
      <p:ext uri="{BB962C8B-B14F-4D97-AF65-F5344CB8AC3E}">
        <p14:creationId xmlns:p14="http://schemas.microsoft.com/office/powerpoint/2010/main" val="33174054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t>MemProfiler</a:t>
            </a:r>
            <a:r>
              <a:rPr lang="en-US" sz="2400" dirty="0" smtClean="0"/>
              <a:t> (SciTech Software)</a:t>
            </a:r>
          </a:p>
          <a:p>
            <a:pPr lvl="1"/>
            <a:r>
              <a:rPr lang="en-US" sz="1600" dirty="0">
                <a:hlinkClick r:id="rId2"/>
              </a:rPr>
              <a:t>http://memprofiler.com</a:t>
            </a:r>
            <a:r>
              <a:rPr lang="en-US" sz="1600" dirty="0" smtClean="0">
                <a:hlinkClick r:id="rId2"/>
              </a:rPr>
              <a:t>/</a:t>
            </a:r>
            <a:endParaRPr lang="en-US" sz="1600" dirty="0" smtClean="0"/>
          </a:p>
          <a:p>
            <a:pPr lvl="1"/>
            <a:endParaRPr lang="en-US" sz="1600" dirty="0" smtClean="0"/>
          </a:p>
          <a:p>
            <a:r>
              <a:rPr lang="en-US" sz="2000" dirty="0" err="1" smtClean="0"/>
              <a:t>dotTrace</a:t>
            </a:r>
            <a:r>
              <a:rPr lang="en-US" sz="2000" dirty="0" smtClean="0"/>
              <a:t> Memory (</a:t>
            </a:r>
            <a:r>
              <a:rPr lang="en-US" sz="2000" dirty="0" err="1" smtClean="0"/>
              <a:t>JetBrains</a:t>
            </a:r>
            <a:r>
              <a:rPr lang="en-US" sz="2000" dirty="0" smtClean="0"/>
              <a:t>)</a:t>
            </a:r>
          </a:p>
          <a:p>
            <a:pPr lvl="1"/>
            <a:r>
              <a:rPr lang="en-US" sz="1600" dirty="0">
                <a:hlinkClick r:id="rId3"/>
              </a:rPr>
              <a:t>http://www.jetbrains.com/profiler</a:t>
            </a:r>
            <a:r>
              <a:rPr lang="en-US" sz="1600" dirty="0" smtClean="0">
                <a:hlinkClick r:id="rId3"/>
              </a:rPr>
              <a:t>/</a:t>
            </a:r>
            <a:endParaRPr lang="en-US" sz="1600" dirty="0" smtClean="0"/>
          </a:p>
          <a:p>
            <a:pPr lvl="1"/>
            <a:endParaRPr lang="en-US" sz="1600" dirty="0" smtClean="0"/>
          </a:p>
          <a:p>
            <a:r>
              <a:rPr lang="en-US" sz="2000" dirty="0" smtClean="0"/>
              <a:t>ANTS Performance Profiler 8 (</a:t>
            </a:r>
            <a:r>
              <a:rPr lang="en-US" sz="2000" dirty="0" err="1" smtClean="0"/>
              <a:t>Redgate</a:t>
            </a:r>
            <a:r>
              <a:rPr lang="en-US" sz="2000" dirty="0" smtClean="0"/>
              <a:t>)</a:t>
            </a:r>
          </a:p>
          <a:p>
            <a:pPr lvl="1"/>
            <a:r>
              <a:rPr lang="en-US" sz="1600" dirty="0">
                <a:hlinkClick r:id="rId4"/>
              </a:rPr>
              <a:t>http://www.red-gate.com/products/dotnet-development/ants-performance-profiler</a:t>
            </a:r>
            <a:r>
              <a:rPr lang="en-US" sz="1600" dirty="0" smtClean="0">
                <a:hlinkClick r:id="rId4"/>
              </a:rPr>
              <a:t>/</a:t>
            </a:r>
            <a:endParaRPr lang="en-US" sz="1600" dirty="0" smtClean="0"/>
          </a:p>
          <a:p>
            <a:pPr lvl="1"/>
            <a:endParaRPr lang="en-US" sz="1600" dirty="0" smtClean="0"/>
          </a:p>
          <a:p>
            <a:r>
              <a:rPr lang="en-US" sz="2000" dirty="0" smtClean="0"/>
              <a:t>WinDbg.exe + SOS</a:t>
            </a:r>
          </a:p>
        </p:txBody>
      </p:sp>
    </p:spTree>
    <p:extLst>
      <p:ext uri="{BB962C8B-B14F-4D97-AF65-F5344CB8AC3E}">
        <p14:creationId xmlns:p14="http://schemas.microsoft.com/office/powerpoint/2010/main" val="39748212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 </a:t>
            </a:r>
            <a:r>
              <a:rPr lang="en-US" dirty="0" err="1" smtClean="0"/>
              <a:t>MemProfiler</a:t>
            </a:r>
            <a:endParaRPr lang="en-US" dirty="0"/>
          </a:p>
        </p:txBody>
      </p:sp>
      <p:sp>
        <p:nvSpPr>
          <p:cNvPr id="3" name="Content Placeholder 2"/>
          <p:cNvSpPr txBox="1">
            <a:spLocks/>
          </p:cNvSpPr>
          <p:nvPr/>
        </p:nvSpPr>
        <p:spPr>
          <a:xfrm>
            <a:off x="611560" y="1174019"/>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Highly focused on memory profiling and leak detection.</a:t>
            </a:r>
          </a:p>
          <a:p>
            <a:r>
              <a:rPr lang="en-US" sz="2000" dirty="0" smtClean="0"/>
              <a:t>Rich User interface.</a:t>
            </a:r>
          </a:p>
          <a:p>
            <a:r>
              <a:rPr lang="en-US" sz="2000" dirty="0" smtClean="0"/>
              <a:t>Can work on production server and generate reports.</a:t>
            </a:r>
            <a:endParaRPr lang="en-US" sz="2000" dirty="0" smtClean="0"/>
          </a:p>
        </p:txBody>
      </p:sp>
      <p:sp>
        <p:nvSpPr>
          <p:cNvPr id="6" name="AutoShape 4" descr="http://www-cdn.memprofiler.com/screenshots/GuidedOverview.png"/>
          <p:cNvSpPr>
            <a:spLocks noChangeAspect="1" noChangeArrowheads="1"/>
          </p:cNvSpPr>
          <p:nvPr/>
        </p:nvSpPr>
        <p:spPr bwMode="auto">
          <a:xfrm>
            <a:off x="63500" y="-136525"/>
            <a:ext cx="10534650" cy="678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664" y="2647970"/>
            <a:ext cx="5652120" cy="3638616"/>
          </a:xfrm>
          <a:prstGeom prst="rect">
            <a:avLst/>
          </a:prstGeom>
        </p:spPr>
      </p:pic>
    </p:spTree>
    <p:extLst>
      <p:ext uri="{BB962C8B-B14F-4D97-AF65-F5344CB8AC3E}">
        <p14:creationId xmlns:p14="http://schemas.microsoft.com/office/powerpoint/2010/main" val="11429780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 </a:t>
            </a:r>
            <a:r>
              <a:rPr lang="en-US" dirty="0" err="1" smtClean="0"/>
              <a:t>dotTrace</a:t>
            </a:r>
            <a:r>
              <a:rPr lang="en-US" dirty="0" smtClean="0"/>
              <a:t> Memory</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Very convenient data representation, easy to use.</a:t>
            </a:r>
          </a:p>
          <a:p>
            <a:r>
              <a:rPr lang="en-US" sz="2000" dirty="0" smtClean="0"/>
              <a:t>Provide referencing to source code which is cause memory leak.</a:t>
            </a:r>
            <a:endParaRPr lang="en-US" sz="20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341217"/>
            <a:ext cx="5580112" cy="4084935"/>
          </a:xfrm>
          <a:prstGeom prst="rect">
            <a:avLst/>
          </a:prstGeom>
        </p:spPr>
      </p:pic>
    </p:spTree>
    <p:extLst>
      <p:ext uri="{BB962C8B-B14F-4D97-AF65-F5344CB8AC3E}">
        <p14:creationId xmlns:p14="http://schemas.microsoft.com/office/powerpoint/2010/main" val="39324638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 ANTS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Many useful features for memory consumption, and performance analysis.</a:t>
            </a:r>
          </a:p>
          <a:p>
            <a:r>
              <a:rPr lang="en-US" sz="2000" dirty="0" smtClean="0"/>
              <a:t>Have data access profiling in latest version.</a:t>
            </a:r>
          </a:p>
          <a:p>
            <a:endParaRPr lang="en-US" sz="20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445692"/>
            <a:ext cx="6571275" cy="4023524"/>
          </a:xfrm>
          <a:prstGeom prst="rect">
            <a:avLst/>
          </a:prstGeom>
        </p:spPr>
      </p:pic>
    </p:spTree>
    <p:extLst>
      <p:ext uri="{BB962C8B-B14F-4D97-AF65-F5344CB8AC3E}">
        <p14:creationId xmlns:p14="http://schemas.microsoft.com/office/powerpoint/2010/main" val="673273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 Windbg.exe + SOS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Easy and free.</a:t>
            </a:r>
          </a:p>
          <a:p>
            <a:r>
              <a:rPr lang="en-US" sz="2000" dirty="0" smtClean="0"/>
              <a:t>Integrated in Visual Studio</a:t>
            </a:r>
          </a:p>
          <a:p>
            <a:r>
              <a:rPr lang="en-US" sz="2000" dirty="0" smtClean="0"/>
              <a:t>Command based interface.</a:t>
            </a:r>
          </a:p>
          <a:p>
            <a:r>
              <a:rPr lang="en-US" sz="2000" dirty="0" smtClean="0"/>
              <a:t>Good for quick initial memory profiling.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316" y="3383931"/>
            <a:ext cx="6279513" cy="3001588"/>
          </a:xfrm>
          <a:prstGeom prst="rect">
            <a:avLst/>
          </a:prstGeom>
        </p:spPr>
      </p:pic>
    </p:spTree>
    <p:extLst>
      <p:ext uri="{BB962C8B-B14F-4D97-AF65-F5344CB8AC3E}">
        <p14:creationId xmlns:p14="http://schemas.microsoft.com/office/powerpoint/2010/main" val="3038345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Garbage collector works well, but developers still responsible for correct resource releasing.</a:t>
            </a:r>
          </a:p>
          <a:p>
            <a:r>
              <a:rPr lang="en-US" sz="2400" dirty="0" smtClean="0"/>
              <a:t>Issues with memory leaks might cause performance lacks in production.</a:t>
            </a:r>
          </a:p>
          <a:p>
            <a:r>
              <a:rPr lang="en-US" sz="2400" dirty="0" smtClean="0"/>
              <a:t>Profile memory during development and testing is a good practice.</a:t>
            </a:r>
          </a:p>
          <a:p>
            <a:r>
              <a:rPr lang="en-US" sz="2400" dirty="0" smtClean="0"/>
              <a:t>Might be helpful to choose memory leak detection strategy before deploying application to production.</a:t>
            </a:r>
            <a:endParaRPr lang="en-US" sz="2400" dirty="0"/>
          </a:p>
        </p:txBody>
      </p:sp>
    </p:spTree>
    <p:extLst>
      <p:ext uri="{BB962C8B-B14F-4D97-AF65-F5344CB8AC3E}">
        <p14:creationId xmlns:p14="http://schemas.microsoft.com/office/powerpoint/2010/main" val="14529782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Yuriy Shapovalov</a:t>
            </a:r>
            <a:endParaRPr lang="en-US" dirty="0"/>
          </a:p>
        </p:txBody>
      </p:sp>
      <p:sp>
        <p:nvSpPr>
          <p:cNvPr id="3" name="Text Placeholder 2"/>
          <p:cNvSpPr>
            <a:spLocks noGrp="1"/>
          </p:cNvSpPr>
          <p:nvPr>
            <p:ph type="body" sz="quarter" idx="11"/>
          </p:nvPr>
        </p:nvSpPr>
        <p:spPr>
          <a:xfrm>
            <a:off x="595792" y="3273667"/>
            <a:ext cx="4312143" cy="353943"/>
          </a:xfrm>
        </p:spPr>
        <p:txBody>
          <a:bodyPr/>
          <a:lstStyle/>
          <a:p>
            <a:r>
              <a:rPr lang="en-US" dirty="0" smtClean="0"/>
              <a:t>Senior Software Engineer, EPAM (Kharkov)</a:t>
            </a:r>
            <a:endParaRPr lang="en-US" dirty="0"/>
          </a:p>
        </p:txBody>
      </p:sp>
      <p:sp>
        <p:nvSpPr>
          <p:cNvPr id="4" name="Text Placeholder 3"/>
          <p:cNvSpPr>
            <a:spLocks noGrp="1"/>
          </p:cNvSpPr>
          <p:nvPr>
            <p:ph type="body" sz="quarter" idx="12"/>
          </p:nvPr>
        </p:nvSpPr>
        <p:spPr>
          <a:xfrm>
            <a:off x="1078992" y="4187952"/>
            <a:ext cx="3493008" cy="477699"/>
          </a:xfrm>
        </p:spPr>
        <p:txBody>
          <a:bodyPr/>
          <a:lstStyle/>
          <a:p>
            <a:r>
              <a:rPr lang="en-US" dirty="0" smtClean="0"/>
              <a:t>yurii_shapovalov@epam.com</a:t>
            </a:r>
            <a:endParaRPr lang="en-US" dirty="0"/>
          </a:p>
        </p:txBody>
      </p:sp>
      <p:sp>
        <p:nvSpPr>
          <p:cNvPr id="5" name="Text Placeholder 4"/>
          <p:cNvSpPr>
            <a:spLocks noGrp="1"/>
          </p:cNvSpPr>
          <p:nvPr>
            <p:ph type="body" sz="quarter" idx="13"/>
          </p:nvPr>
        </p:nvSpPr>
        <p:spPr>
          <a:xfrm>
            <a:off x="1078992" y="4974336"/>
            <a:ext cx="3493008" cy="477699"/>
          </a:xfrm>
        </p:spPr>
        <p:txBody>
          <a:bodyPr/>
          <a:lstStyle/>
          <a:p>
            <a:r>
              <a:rPr lang="en-US" sz="1800" dirty="0" smtClean="0"/>
              <a:t>linkedin.com/in/</a:t>
            </a:r>
            <a:r>
              <a:rPr lang="en-US" sz="1800" dirty="0" err="1" smtClean="0"/>
              <a:t>yuriyshapovalov</a:t>
            </a:r>
            <a:endParaRPr lang="en-US" sz="1800" dirty="0"/>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5"/>
          </p:nvPr>
        </p:nvSpPr>
        <p:spPr/>
        <p:txBody>
          <a:bodyPr/>
          <a:lstStyle/>
          <a:p>
            <a:r>
              <a:rPr lang="en-US" dirty="0" smtClean="0"/>
              <a:t>shapovalov.yuriy</a:t>
            </a:r>
            <a:endParaRPr lang="en-US" dirty="0"/>
          </a:p>
        </p:txBody>
      </p:sp>
      <p:sp>
        <p:nvSpPr>
          <p:cNvPr id="8" name="Text Placeholder 7"/>
          <p:cNvSpPr>
            <a:spLocks noGrp="1"/>
          </p:cNvSpPr>
          <p:nvPr>
            <p:ph type="body" sz="quarter" idx="16"/>
          </p:nvPr>
        </p:nvSpPr>
        <p:spPr/>
        <p:txBody>
          <a:bodyPr/>
          <a:lstStyle/>
          <a:p>
            <a:r>
              <a:rPr lang="en-US" dirty="0" smtClean="0"/>
              <a:t>@</a:t>
            </a:r>
            <a:r>
              <a:rPr lang="en-US" dirty="0" err="1" smtClean="0"/>
              <a:t>YuriyShapovalov</a:t>
            </a:r>
            <a:endParaRPr lang="en-US" dirty="0"/>
          </a:p>
        </p:txBody>
      </p:sp>
    </p:spTree>
    <p:extLst>
      <p:ext uri="{BB962C8B-B14F-4D97-AF65-F5344CB8AC3E}">
        <p14:creationId xmlns:p14="http://schemas.microsoft.com/office/powerpoint/2010/main" val="3857341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11560" y="4961965"/>
            <a:ext cx="8136904" cy="1347354"/>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Tracing </a:t>
            </a:r>
            <a:r>
              <a:rPr lang="en-US" dirty="0" smtClean="0"/>
              <a:t>GC </a:t>
            </a:r>
            <a:r>
              <a:rPr lang="en-US" dirty="0" smtClean="0"/>
              <a:t>algorithm</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5"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Every application has a set of roots:</a:t>
            </a:r>
          </a:p>
          <a:p>
            <a:pPr lvl="1"/>
            <a:r>
              <a:rPr lang="en-US" sz="2000" dirty="0" smtClean="0"/>
              <a:t>Static variables</a:t>
            </a:r>
          </a:p>
          <a:p>
            <a:pPr lvl="1"/>
            <a:r>
              <a:rPr lang="en-US" sz="2000" dirty="0" smtClean="0"/>
              <a:t>CPU registers</a:t>
            </a:r>
          </a:p>
          <a:p>
            <a:pPr lvl="1"/>
            <a:r>
              <a:rPr lang="en-US" sz="2000" dirty="0" smtClean="0"/>
              <a:t>Active local variables and stack roots</a:t>
            </a:r>
            <a:endParaRPr lang="ru-RU" sz="2000" dirty="0"/>
          </a:p>
        </p:txBody>
      </p:sp>
      <p:sp>
        <p:nvSpPr>
          <p:cNvPr id="7" name="Rectangle 6"/>
          <p:cNvSpPr/>
          <p:nvPr/>
        </p:nvSpPr>
        <p:spPr>
          <a:xfrm>
            <a:off x="611560" y="3212976"/>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3646481"/>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3645024"/>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3646481"/>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418508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418508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418508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42026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42026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420355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420355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418508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51027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Oval 35"/>
          <p:cNvSpPr/>
          <p:nvPr/>
        </p:nvSpPr>
        <p:spPr>
          <a:xfrm>
            <a:off x="1651323" y="580453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Oval 36"/>
          <p:cNvSpPr/>
          <p:nvPr/>
        </p:nvSpPr>
        <p:spPr>
          <a:xfrm>
            <a:off x="2685023" y="511423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Oval 37"/>
          <p:cNvSpPr/>
          <p:nvPr/>
        </p:nvSpPr>
        <p:spPr>
          <a:xfrm>
            <a:off x="3785355" y="512028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57332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57332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57332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51027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4545124"/>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5410045"/>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4492397"/>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4545124"/>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4509945"/>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4509945"/>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4510867"/>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4563594"/>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4510867"/>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4563594"/>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4545124"/>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4492397"/>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5462772"/>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5913276"/>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5294258"/>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5282752"/>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5576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Tracing </a:t>
            </a:r>
            <a:r>
              <a:rPr lang="en-US" dirty="0" smtClean="0"/>
              <a:t>GC </a:t>
            </a:r>
            <a:r>
              <a:rPr lang="en-US" dirty="0" smtClean="0"/>
              <a:t>algorithm</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Oval 57"/>
          <p:cNvSpPr/>
          <p:nvPr/>
        </p:nvSpPr>
        <p:spPr>
          <a:xfrm>
            <a:off x="1649428" y="436282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Oval 59"/>
          <p:cNvSpPr/>
          <p:nvPr/>
        </p:nvSpPr>
        <p:spPr>
          <a:xfrm>
            <a:off x="4717883" y="428383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Oval 60"/>
          <p:cNvSpPr/>
          <p:nvPr/>
        </p:nvSpPr>
        <p:spPr>
          <a:xfrm>
            <a:off x="6057440" y="394989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4"/>
            <a:endCxn id="60" idx="6"/>
          </p:cNvCxnSpPr>
          <p:nvPr/>
        </p:nvCxnSpPr>
        <p:spPr>
          <a:xfrm flipH="1">
            <a:off x="5077923" y="4077072"/>
            <a:ext cx="350071"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3" idx="6"/>
            <a:endCxn id="72" idx="2"/>
          </p:cNvCxnSpPr>
          <p:nvPr/>
        </p:nvCxnSpPr>
        <p:spPr>
          <a:xfrm>
            <a:off x="4434621" y="5307707"/>
            <a:ext cx="1784675" cy="17568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3" idx="2"/>
            <a:endCxn id="69" idx="6"/>
          </p:cNvCxnSpPr>
          <p:nvPr/>
        </p:nvCxnSpPr>
        <p:spPr>
          <a:xfrm flipH="1">
            <a:off x="2986572" y="5307707"/>
            <a:ext cx="1088009" cy="4190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536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Tracing </a:t>
            </a:r>
            <a:r>
              <a:rPr lang="en-US" dirty="0" smtClean="0"/>
              <a:t>GC </a:t>
            </a:r>
            <a:r>
              <a:rPr lang="en-US" dirty="0" smtClean="0"/>
              <a:t>algorithm</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Oval 11"/>
          <p:cNvSpPr/>
          <p:nvPr/>
        </p:nvSpPr>
        <p:spPr>
          <a:xfrm>
            <a:off x="1604650"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Oval 57"/>
          <p:cNvSpPr/>
          <p:nvPr/>
        </p:nvSpPr>
        <p:spPr>
          <a:xfrm>
            <a:off x="1649428" y="436282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Oval 59"/>
          <p:cNvSpPr/>
          <p:nvPr/>
        </p:nvSpPr>
        <p:spPr>
          <a:xfrm>
            <a:off x="4717883" y="428383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Oval 60"/>
          <p:cNvSpPr/>
          <p:nvPr/>
        </p:nvSpPr>
        <p:spPr>
          <a:xfrm>
            <a:off x="6057440" y="394989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4"/>
            <a:endCxn id="60" idx="6"/>
          </p:cNvCxnSpPr>
          <p:nvPr/>
        </p:nvCxnSpPr>
        <p:spPr>
          <a:xfrm flipH="1">
            <a:off x="5077923" y="4077072"/>
            <a:ext cx="350071" cy="386786"/>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3" idx="6"/>
            <a:endCxn id="72" idx="2"/>
          </p:cNvCxnSpPr>
          <p:nvPr/>
        </p:nvCxnSpPr>
        <p:spPr>
          <a:xfrm>
            <a:off x="4434621" y="5307707"/>
            <a:ext cx="1784675" cy="17568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3" idx="2"/>
            <a:endCxn id="69" idx="6"/>
          </p:cNvCxnSpPr>
          <p:nvPr/>
        </p:nvCxnSpPr>
        <p:spPr>
          <a:xfrm flipH="1">
            <a:off x="2986572" y="5307707"/>
            <a:ext cx="1088009" cy="4190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564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Tracing </a:t>
            </a:r>
            <a:r>
              <a:rPr lang="en-US" dirty="0" smtClean="0"/>
              <a:t>GC </a:t>
            </a:r>
            <a:r>
              <a:rPr lang="en-US" dirty="0" smtClean="0"/>
              <a:t>algorithm</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Oval 11"/>
          <p:cNvSpPr/>
          <p:nvPr/>
        </p:nvSpPr>
        <p:spPr>
          <a:xfrm>
            <a:off x="1604650"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Oval 35"/>
          <p:cNvSpPr/>
          <p:nvPr/>
        </p:nvSpPr>
        <p:spPr>
          <a:xfrm>
            <a:off x="1651323" y="3788311"/>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Oval 36"/>
          <p:cNvSpPr/>
          <p:nvPr/>
        </p:nvSpPr>
        <p:spPr>
          <a:xfrm>
            <a:off x="2685023" y="3098014"/>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Oval 37"/>
          <p:cNvSpPr/>
          <p:nvPr/>
        </p:nvSpPr>
        <p:spPr>
          <a:xfrm>
            <a:off x="3785355" y="3104056"/>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Oval 57"/>
          <p:cNvSpPr/>
          <p:nvPr/>
        </p:nvSpPr>
        <p:spPr>
          <a:xfrm>
            <a:off x="1649428" y="4362821"/>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Oval 59"/>
          <p:cNvSpPr/>
          <p:nvPr/>
        </p:nvSpPr>
        <p:spPr>
          <a:xfrm>
            <a:off x="4717883" y="428383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Oval 60"/>
          <p:cNvSpPr/>
          <p:nvPr/>
        </p:nvSpPr>
        <p:spPr>
          <a:xfrm>
            <a:off x="6057440" y="394989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4"/>
            <a:endCxn id="60" idx="6"/>
          </p:cNvCxnSpPr>
          <p:nvPr/>
        </p:nvCxnSpPr>
        <p:spPr>
          <a:xfrm flipH="1">
            <a:off x="5077923" y="4077072"/>
            <a:ext cx="350071"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3" idx="6"/>
            <a:endCxn id="72" idx="2"/>
          </p:cNvCxnSpPr>
          <p:nvPr/>
        </p:nvCxnSpPr>
        <p:spPr>
          <a:xfrm>
            <a:off x="4434621" y="5307707"/>
            <a:ext cx="1784675" cy="17568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3" idx="2"/>
            <a:endCxn id="69" idx="6"/>
          </p:cNvCxnSpPr>
          <p:nvPr/>
        </p:nvCxnSpPr>
        <p:spPr>
          <a:xfrm flipH="1">
            <a:off x="2986572" y="5307707"/>
            <a:ext cx="1088009" cy="4190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6646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Tracing </a:t>
            </a:r>
            <a:r>
              <a:rPr lang="en-US" dirty="0" smtClean="0"/>
              <a:t>GC </a:t>
            </a:r>
            <a:r>
              <a:rPr lang="en-US" dirty="0" smtClean="0"/>
              <a:t>algorithm</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Oval 11"/>
          <p:cNvSpPr/>
          <p:nvPr/>
        </p:nvSpPr>
        <p:spPr>
          <a:xfrm>
            <a:off x="1604650"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Oval 35"/>
          <p:cNvSpPr/>
          <p:nvPr/>
        </p:nvSpPr>
        <p:spPr>
          <a:xfrm>
            <a:off x="1651323" y="3788311"/>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Oval 36"/>
          <p:cNvSpPr/>
          <p:nvPr/>
        </p:nvSpPr>
        <p:spPr>
          <a:xfrm>
            <a:off x="2685023" y="3098014"/>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Oval 37"/>
          <p:cNvSpPr/>
          <p:nvPr/>
        </p:nvSpPr>
        <p:spPr>
          <a:xfrm>
            <a:off x="3785355" y="3104056"/>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F000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Oval 57"/>
          <p:cNvSpPr/>
          <p:nvPr/>
        </p:nvSpPr>
        <p:spPr>
          <a:xfrm>
            <a:off x="1649428" y="4362821"/>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Oval 59"/>
          <p:cNvSpPr/>
          <p:nvPr/>
        </p:nvSpPr>
        <p:spPr>
          <a:xfrm>
            <a:off x="4717883" y="4283838"/>
            <a:ext cx="360040" cy="360040"/>
          </a:xfrm>
          <a:prstGeom prst="ellipse">
            <a:avLst/>
          </a:prstGeom>
          <a:solidFill>
            <a:srgbClr val="00B05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Oval 60"/>
          <p:cNvSpPr/>
          <p:nvPr/>
        </p:nvSpPr>
        <p:spPr>
          <a:xfrm>
            <a:off x="6057440" y="3949896"/>
            <a:ext cx="360040" cy="360040"/>
          </a:xfrm>
          <a:prstGeom prst="ellipse">
            <a:avLst/>
          </a:prstGeom>
          <a:solidFill>
            <a:srgbClr val="FF000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rgbClr val="FF000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F000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F000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FF0000"/>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4"/>
            <a:endCxn id="60" idx="6"/>
          </p:cNvCxnSpPr>
          <p:nvPr/>
        </p:nvCxnSpPr>
        <p:spPr>
          <a:xfrm flipH="1">
            <a:off x="5077923" y="4077072"/>
            <a:ext cx="350071"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3" idx="6"/>
            <a:endCxn id="72" idx="2"/>
          </p:cNvCxnSpPr>
          <p:nvPr/>
        </p:nvCxnSpPr>
        <p:spPr>
          <a:xfrm>
            <a:off x="4434621" y="5307707"/>
            <a:ext cx="1784675" cy="17568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3" idx="2"/>
            <a:endCxn id="69" idx="6"/>
          </p:cNvCxnSpPr>
          <p:nvPr/>
        </p:nvCxnSpPr>
        <p:spPr>
          <a:xfrm flipH="1">
            <a:off x="2986572" y="5307707"/>
            <a:ext cx="1088009" cy="4190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512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Tracing </a:t>
            </a:r>
            <a:r>
              <a:rPr lang="en-US" dirty="0" smtClean="0"/>
              <a:t>GC </a:t>
            </a:r>
            <a:r>
              <a:rPr lang="en-US" dirty="0" smtClean="0"/>
              <a:t>algorithm</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58" name="Oval 57"/>
          <p:cNvSpPr/>
          <p:nvPr/>
        </p:nvSpPr>
        <p:spPr>
          <a:xfrm>
            <a:off x="1649428" y="436282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Oval 59"/>
          <p:cNvSpPr/>
          <p:nvPr/>
        </p:nvSpPr>
        <p:spPr>
          <a:xfrm>
            <a:off x="4717883" y="428383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4"/>
            <a:endCxn id="60" idx="6"/>
          </p:cNvCxnSpPr>
          <p:nvPr/>
        </p:nvCxnSpPr>
        <p:spPr>
          <a:xfrm flipH="1">
            <a:off x="5077923" y="4077072"/>
            <a:ext cx="350071"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3" idx="6"/>
            <a:endCxn id="72" idx="2"/>
          </p:cNvCxnSpPr>
          <p:nvPr/>
        </p:nvCxnSpPr>
        <p:spPr>
          <a:xfrm>
            <a:off x="4434621" y="5307707"/>
            <a:ext cx="1784675" cy="17568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3" idx="2"/>
            <a:endCxn id="69" idx="6"/>
          </p:cNvCxnSpPr>
          <p:nvPr/>
        </p:nvCxnSpPr>
        <p:spPr>
          <a:xfrm flipH="1">
            <a:off x="2986572" y="5307707"/>
            <a:ext cx="1088009" cy="4190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759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1860</TotalTime>
  <Words>1112</Words>
  <Application>Microsoft Office PowerPoint</Application>
  <PresentationFormat>On-screen Show (4:3)</PresentationFormat>
  <Paragraphs>330</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Helvetica</vt:lpstr>
      <vt:lpstr>Trebuchet MS</vt:lpstr>
      <vt:lpstr>Тема Office</vt:lpstr>
      <vt:lpstr>Garbage Collection and Memory Leak Avoidance in .NET</vt:lpstr>
      <vt:lpstr>Agenda</vt:lpstr>
      <vt:lpstr>Tracing GC algorithm</vt:lpstr>
      <vt:lpstr>Tracing GC algorithm</vt:lpstr>
      <vt:lpstr>Tracing GC algorithm</vt:lpstr>
      <vt:lpstr>Tracing GC algorithm</vt:lpstr>
      <vt:lpstr>Tracing GC algorithm</vt:lpstr>
      <vt:lpstr>Tracing GC algorithm</vt:lpstr>
      <vt:lpstr>Tracing GC algorithm</vt:lpstr>
      <vt:lpstr>Generations</vt:lpstr>
      <vt:lpstr>Generations</vt:lpstr>
      <vt:lpstr>Generations</vt:lpstr>
      <vt:lpstr>Finalization</vt:lpstr>
      <vt:lpstr>Finalization</vt:lpstr>
      <vt:lpstr>Finalization</vt:lpstr>
      <vt:lpstr>Finalization</vt:lpstr>
      <vt:lpstr>Finalization</vt:lpstr>
      <vt:lpstr>Finalization</vt:lpstr>
      <vt:lpstr>Finalization</vt:lpstr>
      <vt:lpstr>Problems in highly available systems</vt:lpstr>
      <vt:lpstr>Performance decrease</vt:lpstr>
      <vt:lpstr>Performance decrease</vt:lpstr>
      <vt:lpstr>Performance decrease</vt:lpstr>
      <vt:lpstr>Memory Leak Types</vt:lpstr>
      <vt:lpstr>Memory Leak in Managed Heap</vt:lpstr>
      <vt:lpstr>Memory Leak in Managed Heap</vt:lpstr>
      <vt:lpstr>Memory Leak in Managed Heap</vt:lpstr>
      <vt:lpstr>Memory Leak in Managed Heap</vt:lpstr>
      <vt:lpstr>Memory Leak in Unmanaged Heap</vt:lpstr>
      <vt:lpstr>Memory Leak in Unmanaged Heap</vt:lpstr>
      <vt:lpstr>Profiling Tools</vt:lpstr>
      <vt:lpstr>Profiling Tool: MemProfiler</vt:lpstr>
      <vt:lpstr>Profiling Tool: dotTrace Memory</vt:lpstr>
      <vt:lpstr>Profiling Tool: ANTS</vt:lpstr>
      <vt:lpstr>Profiling Tool: Windbg.exe + SOS</vt:lpstr>
      <vt:lpstr>Conclusions</vt:lpstr>
      <vt:lpstr>PowerPoint Presentation</vt:lpstr>
    </vt:vector>
  </TitlesOfParts>
  <Company>DG Win&amp;Soft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Yuriy Shapovalov</cp:lastModifiedBy>
  <cp:revision>98</cp:revision>
  <dcterms:created xsi:type="dcterms:W3CDTF">2013-08-21T11:43:56Z</dcterms:created>
  <dcterms:modified xsi:type="dcterms:W3CDTF">2014-01-27T07:12:06Z</dcterms:modified>
</cp:coreProperties>
</file>